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handoutMasterIdLst>
    <p:handoutMasterId r:id="rId9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9105900" cy="6832600"/>
  <p:notesSz cx="9105900" cy="6832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2" d="100"/>
          <a:sy n="82" d="100"/>
        </p:scale>
        <p:origin x="-1038" y="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465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57788" y="0"/>
            <a:ext cx="39465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5AC0F-4FB4-42BF-B74F-1D45F99BB78F}" type="datetimeFigureOut">
              <a:rPr lang="en-IN" smtClean="0"/>
              <a:t>22-09-2022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89700"/>
            <a:ext cx="3946525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57788" y="6489700"/>
            <a:ext cx="3946525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50D5E-8F24-425B-91F4-5A94226239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3605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2942" y="2118106"/>
            <a:ext cx="7740015" cy="14348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65885" y="3826256"/>
            <a:ext cx="6374130" cy="1708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5900" cy="68325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05899" cy="102361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81750" y="0"/>
            <a:ext cx="4724149" cy="597844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9032240" cy="1011555"/>
          </a:xfrm>
          <a:custGeom>
            <a:avLst/>
            <a:gdLst/>
            <a:ahLst/>
            <a:cxnLst/>
            <a:rect l="l" t="t" r="r" b="b"/>
            <a:pathLst>
              <a:path w="9032240" h="1011555">
                <a:moveTo>
                  <a:pt x="0" y="1011360"/>
                </a:moveTo>
                <a:lnTo>
                  <a:pt x="53268" y="991990"/>
                </a:lnTo>
                <a:lnTo>
                  <a:pt x="112421" y="970881"/>
                </a:lnTo>
                <a:lnTo>
                  <a:pt x="176396" y="948524"/>
                </a:lnTo>
                <a:lnTo>
                  <a:pt x="245021" y="925083"/>
                </a:lnTo>
                <a:lnTo>
                  <a:pt x="318123" y="900723"/>
                </a:lnTo>
                <a:lnTo>
                  <a:pt x="356299" y="888250"/>
                </a:lnTo>
                <a:lnTo>
                  <a:pt x="395529" y="875609"/>
                </a:lnTo>
                <a:lnTo>
                  <a:pt x="435793" y="862821"/>
                </a:lnTo>
                <a:lnTo>
                  <a:pt x="477068" y="849906"/>
                </a:lnTo>
                <a:lnTo>
                  <a:pt x="519333" y="836885"/>
                </a:lnTo>
                <a:lnTo>
                  <a:pt x="562567" y="823779"/>
                </a:lnTo>
                <a:lnTo>
                  <a:pt x="606747" y="810607"/>
                </a:lnTo>
                <a:lnTo>
                  <a:pt x="651853" y="797392"/>
                </a:lnTo>
                <a:lnTo>
                  <a:pt x="697862" y="784152"/>
                </a:lnTo>
                <a:lnTo>
                  <a:pt x="744753" y="770910"/>
                </a:lnTo>
                <a:lnTo>
                  <a:pt x="792505" y="757685"/>
                </a:lnTo>
                <a:lnTo>
                  <a:pt x="841096" y="744498"/>
                </a:lnTo>
                <a:lnTo>
                  <a:pt x="890504" y="731370"/>
                </a:lnTo>
                <a:lnTo>
                  <a:pt x="940708" y="718322"/>
                </a:lnTo>
                <a:lnTo>
                  <a:pt x="991686" y="705373"/>
                </a:lnTo>
                <a:lnTo>
                  <a:pt x="1043417" y="692545"/>
                </a:lnTo>
                <a:lnTo>
                  <a:pt x="1095879" y="679858"/>
                </a:lnTo>
                <a:lnTo>
                  <a:pt x="1149051" y="667333"/>
                </a:lnTo>
                <a:lnTo>
                  <a:pt x="1202911" y="654990"/>
                </a:lnTo>
                <a:lnTo>
                  <a:pt x="1257437" y="642851"/>
                </a:lnTo>
                <a:lnTo>
                  <a:pt x="1312608" y="630934"/>
                </a:lnTo>
                <a:lnTo>
                  <a:pt x="1368402" y="619262"/>
                </a:lnTo>
                <a:lnTo>
                  <a:pt x="1424799" y="607855"/>
                </a:lnTo>
                <a:lnTo>
                  <a:pt x="1481775" y="596733"/>
                </a:lnTo>
                <a:lnTo>
                  <a:pt x="1539310" y="585918"/>
                </a:lnTo>
                <a:lnTo>
                  <a:pt x="1597382" y="575428"/>
                </a:lnTo>
                <a:lnTo>
                  <a:pt x="1655969" y="565287"/>
                </a:lnTo>
                <a:lnTo>
                  <a:pt x="1715051" y="555512"/>
                </a:lnTo>
                <a:lnTo>
                  <a:pt x="1774605" y="546127"/>
                </a:lnTo>
                <a:lnTo>
                  <a:pt x="1834609" y="537150"/>
                </a:lnTo>
                <a:lnTo>
                  <a:pt x="1895043" y="528603"/>
                </a:lnTo>
                <a:lnTo>
                  <a:pt x="1955884" y="520506"/>
                </a:lnTo>
                <a:lnTo>
                  <a:pt x="2017112" y="512880"/>
                </a:lnTo>
                <a:lnTo>
                  <a:pt x="2078704" y="505746"/>
                </a:lnTo>
                <a:lnTo>
                  <a:pt x="2140639" y="499123"/>
                </a:lnTo>
                <a:lnTo>
                  <a:pt x="2202896" y="493034"/>
                </a:lnTo>
                <a:lnTo>
                  <a:pt x="2265452" y="487497"/>
                </a:lnTo>
                <a:lnTo>
                  <a:pt x="2328287" y="482535"/>
                </a:lnTo>
                <a:lnTo>
                  <a:pt x="2391378" y="478166"/>
                </a:lnTo>
                <a:lnTo>
                  <a:pt x="2454705" y="474413"/>
                </a:lnTo>
                <a:lnTo>
                  <a:pt x="2518245" y="471296"/>
                </a:lnTo>
                <a:lnTo>
                  <a:pt x="2559669" y="469699"/>
                </a:lnTo>
                <a:lnTo>
                  <a:pt x="2601762" y="468506"/>
                </a:lnTo>
                <a:lnTo>
                  <a:pt x="2644507" y="467706"/>
                </a:lnTo>
                <a:lnTo>
                  <a:pt x="2687887" y="467288"/>
                </a:lnTo>
                <a:lnTo>
                  <a:pt x="2731884" y="467242"/>
                </a:lnTo>
                <a:lnTo>
                  <a:pt x="2776481" y="467557"/>
                </a:lnTo>
                <a:lnTo>
                  <a:pt x="2821661" y="468220"/>
                </a:lnTo>
                <a:lnTo>
                  <a:pt x="2867407" y="469223"/>
                </a:lnTo>
                <a:lnTo>
                  <a:pt x="2913702" y="470553"/>
                </a:lnTo>
                <a:lnTo>
                  <a:pt x="2960528" y="472200"/>
                </a:lnTo>
                <a:lnTo>
                  <a:pt x="3007868" y="474153"/>
                </a:lnTo>
                <a:lnTo>
                  <a:pt x="3055704" y="476400"/>
                </a:lnTo>
                <a:lnTo>
                  <a:pt x="3104021" y="478932"/>
                </a:lnTo>
                <a:lnTo>
                  <a:pt x="3152800" y="481737"/>
                </a:lnTo>
                <a:lnTo>
                  <a:pt x="3202024" y="484804"/>
                </a:lnTo>
                <a:lnTo>
                  <a:pt x="3251676" y="488122"/>
                </a:lnTo>
                <a:lnTo>
                  <a:pt x="3301739" y="491681"/>
                </a:lnTo>
                <a:lnTo>
                  <a:pt x="3352195" y="495469"/>
                </a:lnTo>
                <a:lnTo>
                  <a:pt x="3403028" y="499476"/>
                </a:lnTo>
                <a:lnTo>
                  <a:pt x="3454219" y="503690"/>
                </a:lnTo>
                <a:lnTo>
                  <a:pt x="3505753" y="508101"/>
                </a:lnTo>
                <a:lnTo>
                  <a:pt x="3557611" y="512697"/>
                </a:lnTo>
                <a:lnTo>
                  <a:pt x="3609777" y="517469"/>
                </a:lnTo>
                <a:lnTo>
                  <a:pt x="3662233" y="522404"/>
                </a:lnTo>
                <a:lnTo>
                  <a:pt x="3714962" y="527493"/>
                </a:lnTo>
                <a:lnTo>
                  <a:pt x="3767947" y="532723"/>
                </a:lnTo>
                <a:lnTo>
                  <a:pt x="3821170" y="538085"/>
                </a:lnTo>
                <a:lnTo>
                  <a:pt x="3874614" y="543567"/>
                </a:lnTo>
                <a:lnTo>
                  <a:pt x="3928263" y="549158"/>
                </a:lnTo>
                <a:lnTo>
                  <a:pt x="3982099" y="554848"/>
                </a:lnTo>
                <a:lnTo>
                  <a:pt x="4036104" y="560625"/>
                </a:lnTo>
                <a:lnTo>
                  <a:pt x="4090262" y="566479"/>
                </a:lnTo>
                <a:lnTo>
                  <a:pt x="4144555" y="572398"/>
                </a:lnTo>
                <a:lnTo>
                  <a:pt x="4198965" y="578372"/>
                </a:lnTo>
                <a:lnTo>
                  <a:pt x="4253477" y="584390"/>
                </a:lnTo>
                <a:lnTo>
                  <a:pt x="4308072" y="590441"/>
                </a:lnTo>
                <a:lnTo>
                  <a:pt x="4362734" y="596514"/>
                </a:lnTo>
                <a:lnTo>
                  <a:pt x="4417445" y="602598"/>
                </a:lnTo>
                <a:lnTo>
                  <a:pt x="4472188" y="608682"/>
                </a:lnTo>
                <a:lnTo>
                  <a:pt x="4526945" y="614755"/>
                </a:lnTo>
                <a:lnTo>
                  <a:pt x="4581700" y="620807"/>
                </a:lnTo>
                <a:lnTo>
                  <a:pt x="4636435" y="626826"/>
                </a:lnTo>
                <a:lnTo>
                  <a:pt x="4691133" y="632802"/>
                </a:lnTo>
                <a:lnTo>
                  <a:pt x="4745777" y="638723"/>
                </a:lnTo>
                <a:lnTo>
                  <a:pt x="4800349" y="644579"/>
                </a:lnTo>
                <a:lnTo>
                  <a:pt x="4854833" y="650358"/>
                </a:lnTo>
                <a:lnTo>
                  <a:pt x="4909211" y="656050"/>
                </a:lnTo>
                <a:lnTo>
                  <a:pt x="4963466" y="661645"/>
                </a:lnTo>
                <a:lnTo>
                  <a:pt x="5017580" y="667130"/>
                </a:lnTo>
                <a:lnTo>
                  <a:pt x="5071537" y="672495"/>
                </a:lnTo>
                <a:lnTo>
                  <a:pt x="5125319" y="677729"/>
                </a:lnTo>
                <a:lnTo>
                  <a:pt x="5178910" y="682822"/>
                </a:lnTo>
                <a:lnTo>
                  <a:pt x="5232291" y="687762"/>
                </a:lnTo>
                <a:lnTo>
                  <a:pt x="5285446" y="692538"/>
                </a:lnTo>
                <a:lnTo>
                  <a:pt x="5338357" y="697140"/>
                </a:lnTo>
                <a:lnTo>
                  <a:pt x="5391007" y="701556"/>
                </a:lnTo>
                <a:lnTo>
                  <a:pt x="5443379" y="705776"/>
                </a:lnTo>
                <a:lnTo>
                  <a:pt x="5495456" y="709789"/>
                </a:lnTo>
                <a:lnTo>
                  <a:pt x="5547220" y="713583"/>
                </a:lnTo>
                <a:lnTo>
                  <a:pt x="5598655" y="717148"/>
                </a:lnTo>
                <a:lnTo>
                  <a:pt x="5649742" y="720473"/>
                </a:lnTo>
                <a:lnTo>
                  <a:pt x="5700466" y="723548"/>
                </a:lnTo>
                <a:lnTo>
                  <a:pt x="5750808" y="726360"/>
                </a:lnTo>
                <a:lnTo>
                  <a:pt x="5800752" y="728900"/>
                </a:lnTo>
                <a:lnTo>
                  <a:pt x="5850279" y="731156"/>
                </a:lnTo>
                <a:lnTo>
                  <a:pt x="5899374" y="733117"/>
                </a:lnTo>
                <a:lnTo>
                  <a:pt x="5948018" y="734772"/>
                </a:lnTo>
                <a:lnTo>
                  <a:pt x="5996195" y="736112"/>
                </a:lnTo>
                <a:lnTo>
                  <a:pt x="6043887" y="737123"/>
                </a:lnTo>
                <a:lnTo>
                  <a:pt x="6091077" y="737797"/>
                </a:lnTo>
                <a:lnTo>
                  <a:pt x="6137748" y="738121"/>
                </a:lnTo>
                <a:lnTo>
                  <a:pt x="6183882" y="738085"/>
                </a:lnTo>
                <a:lnTo>
                  <a:pt x="6229463" y="737679"/>
                </a:lnTo>
                <a:lnTo>
                  <a:pt x="6274474" y="736890"/>
                </a:lnTo>
                <a:lnTo>
                  <a:pt x="6318896" y="735708"/>
                </a:lnTo>
                <a:lnTo>
                  <a:pt x="6362713" y="734122"/>
                </a:lnTo>
                <a:lnTo>
                  <a:pt x="6405907" y="732122"/>
                </a:lnTo>
                <a:lnTo>
                  <a:pt x="6448462" y="729696"/>
                </a:lnTo>
                <a:lnTo>
                  <a:pt x="6490359" y="726833"/>
                </a:lnTo>
                <a:lnTo>
                  <a:pt x="6551025" y="721888"/>
                </a:lnTo>
                <a:lnTo>
                  <a:pt x="6611404" y="716096"/>
                </a:lnTo>
                <a:lnTo>
                  <a:pt x="6671484" y="709488"/>
                </a:lnTo>
                <a:lnTo>
                  <a:pt x="6731256" y="702092"/>
                </a:lnTo>
                <a:lnTo>
                  <a:pt x="6790707" y="693940"/>
                </a:lnTo>
                <a:lnTo>
                  <a:pt x="6849828" y="685059"/>
                </a:lnTo>
                <a:lnTo>
                  <a:pt x="6908607" y="675481"/>
                </a:lnTo>
                <a:lnTo>
                  <a:pt x="6967034" y="665234"/>
                </a:lnTo>
                <a:lnTo>
                  <a:pt x="7025097" y="654348"/>
                </a:lnTo>
                <a:lnTo>
                  <a:pt x="7082786" y="642853"/>
                </a:lnTo>
                <a:lnTo>
                  <a:pt x="7140090" y="630779"/>
                </a:lnTo>
                <a:lnTo>
                  <a:pt x="7196997" y="618155"/>
                </a:lnTo>
                <a:lnTo>
                  <a:pt x="7253498" y="605010"/>
                </a:lnTo>
                <a:lnTo>
                  <a:pt x="7309581" y="591375"/>
                </a:lnTo>
                <a:lnTo>
                  <a:pt x="7365235" y="577279"/>
                </a:lnTo>
                <a:lnTo>
                  <a:pt x="7420449" y="562752"/>
                </a:lnTo>
                <a:lnTo>
                  <a:pt x="7475213" y="547823"/>
                </a:lnTo>
                <a:lnTo>
                  <a:pt x="7529515" y="532522"/>
                </a:lnTo>
                <a:lnTo>
                  <a:pt x="7583346" y="516878"/>
                </a:lnTo>
                <a:lnTo>
                  <a:pt x="7636693" y="500922"/>
                </a:lnTo>
                <a:lnTo>
                  <a:pt x="7689546" y="484683"/>
                </a:lnTo>
                <a:lnTo>
                  <a:pt x="7741893" y="468190"/>
                </a:lnTo>
                <a:lnTo>
                  <a:pt x="7793726" y="451473"/>
                </a:lnTo>
                <a:lnTo>
                  <a:pt x="7845031" y="434563"/>
                </a:lnTo>
                <a:lnTo>
                  <a:pt x="7895799" y="417487"/>
                </a:lnTo>
                <a:lnTo>
                  <a:pt x="7946018" y="400277"/>
                </a:lnTo>
                <a:lnTo>
                  <a:pt x="7995678" y="382961"/>
                </a:lnTo>
                <a:lnTo>
                  <a:pt x="8044768" y="365570"/>
                </a:lnTo>
                <a:lnTo>
                  <a:pt x="8093276" y="348133"/>
                </a:lnTo>
                <a:lnTo>
                  <a:pt x="8141193" y="330679"/>
                </a:lnTo>
                <a:lnTo>
                  <a:pt x="8188506" y="313239"/>
                </a:lnTo>
                <a:lnTo>
                  <a:pt x="8235206" y="295842"/>
                </a:lnTo>
                <a:lnTo>
                  <a:pt x="8281281" y="278517"/>
                </a:lnTo>
                <a:lnTo>
                  <a:pt x="8326721" y="261294"/>
                </a:lnTo>
                <a:lnTo>
                  <a:pt x="8371514" y="244204"/>
                </a:lnTo>
                <a:lnTo>
                  <a:pt x="8415650" y="227274"/>
                </a:lnTo>
                <a:lnTo>
                  <a:pt x="8459117" y="210536"/>
                </a:lnTo>
                <a:lnTo>
                  <a:pt x="8501906" y="194018"/>
                </a:lnTo>
                <a:lnTo>
                  <a:pt x="8544004" y="177751"/>
                </a:lnTo>
                <a:lnTo>
                  <a:pt x="8585401" y="161764"/>
                </a:lnTo>
                <a:lnTo>
                  <a:pt x="8626087" y="146087"/>
                </a:lnTo>
                <a:lnTo>
                  <a:pt x="8666050" y="130749"/>
                </a:lnTo>
                <a:lnTo>
                  <a:pt x="8705280" y="115780"/>
                </a:lnTo>
                <a:lnTo>
                  <a:pt x="8743765" y="101209"/>
                </a:lnTo>
                <a:lnTo>
                  <a:pt x="8781495" y="87067"/>
                </a:lnTo>
                <a:lnTo>
                  <a:pt x="8818458" y="73382"/>
                </a:lnTo>
                <a:lnTo>
                  <a:pt x="8854645" y="60185"/>
                </a:lnTo>
                <a:lnTo>
                  <a:pt x="8924643" y="35373"/>
                </a:lnTo>
                <a:lnTo>
                  <a:pt x="8991402" y="12865"/>
                </a:lnTo>
                <a:lnTo>
                  <a:pt x="9023540" y="2551"/>
                </a:lnTo>
                <a:lnTo>
                  <a:pt x="9031813" y="0"/>
                </a:lnTo>
              </a:path>
            </a:pathLst>
          </a:custGeom>
          <a:ln w="10774">
            <a:solidFill>
              <a:srgbClr val="09B6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" y="56756"/>
            <a:ext cx="9105900" cy="889635"/>
          </a:xfrm>
          <a:custGeom>
            <a:avLst/>
            <a:gdLst/>
            <a:ahLst/>
            <a:cxnLst/>
            <a:rect l="l" t="t" r="r" b="b"/>
            <a:pathLst>
              <a:path w="9105900" h="889635">
                <a:moveTo>
                  <a:pt x="0" y="889155"/>
                </a:moveTo>
                <a:lnTo>
                  <a:pt x="52337" y="879647"/>
                </a:lnTo>
                <a:lnTo>
                  <a:pt x="110067" y="868135"/>
                </a:lnTo>
                <a:lnTo>
                  <a:pt x="172984" y="854798"/>
                </a:lnTo>
                <a:lnTo>
                  <a:pt x="240883" y="839814"/>
                </a:lnTo>
                <a:lnTo>
                  <a:pt x="313556" y="823361"/>
                </a:lnTo>
                <a:lnTo>
                  <a:pt x="351618" y="814639"/>
                </a:lnTo>
                <a:lnTo>
                  <a:pt x="390798" y="805616"/>
                </a:lnTo>
                <a:lnTo>
                  <a:pt x="431068" y="796315"/>
                </a:lnTo>
                <a:lnTo>
                  <a:pt x="472403" y="786758"/>
                </a:lnTo>
                <a:lnTo>
                  <a:pt x="514777" y="776967"/>
                </a:lnTo>
                <a:lnTo>
                  <a:pt x="558165" y="766964"/>
                </a:lnTo>
                <a:lnTo>
                  <a:pt x="602541" y="756772"/>
                </a:lnTo>
                <a:lnTo>
                  <a:pt x="647878" y="746413"/>
                </a:lnTo>
                <a:lnTo>
                  <a:pt x="694152" y="735909"/>
                </a:lnTo>
                <a:lnTo>
                  <a:pt x="741337" y="725283"/>
                </a:lnTo>
                <a:lnTo>
                  <a:pt x="789406" y="714556"/>
                </a:lnTo>
                <a:lnTo>
                  <a:pt x="838334" y="703750"/>
                </a:lnTo>
                <a:lnTo>
                  <a:pt x="888096" y="692889"/>
                </a:lnTo>
                <a:lnTo>
                  <a:pt x="938665" y="681995"/>
                </a:lnTo>
                <a:lnTo>
                  <a:pt x="990016" y="671089"/>
                </a:lnTo>
                <a:lnTo>
                  <a:pt x="1042123" y="660193"/>
                </a:lnTo>
                <a:lnTo>
                  <a:pt x="1094960" y="649331"/>
                </a:lnTo>
                <a:lnTo>
                  <a:pt x="1148502" y="638524"/>
                </a:lnTo>
                <a:lnTo>
                  <a:pt x="1202723" y="627795"/>
                </a:lnTo>
                <a:lnTo>
                  <a:pt x="1257597" y="617166"/>
                </a:lnTo>
                <a:lnTo>
                  <a:pt x="1313098" y="606658"/>
                </a:lnTo>
                <a:lnTo>
                  <a:pt x="1369201" y="596295"/>
                </a:lnTo>
                <a:lnTo>
                  <a:pt x="1425879" y="586099"/>
                </a:lnTo>
                <a:lnTo>
                  <a:pt x="1483108" y="576091"/>
                </a:lnTo>
                <a:lnTo>
                  <a:pt x="1540861" y="566295"/>
                </a:lnTo>
                <a:lnTo>
                  <a:pt x="1599112" y="556731"/>
                </a:lnTo>
                <a:lnTo>
                  <a:pt x="1657837" y="547423"/>
                </a:lnTo>
                <a:lnTo>
                  <a:pt x="1717008" y="538393"/>
                </a:lnTo>
                <a:lnTo>
                  <a:pt x="1776601" y="529663"/>
                </a:lnTo>
                <a:lnTo>
                  <a:pt x="1836590" y="521256"/>
                </a:lnTo>
                <a:lnTo>
                  <a:pt x="1896948" y="513193"/>
                </a:lnTo>
                <a:lnTo>
                  <a:pt x="1957651" y="505496"/>
                </a:lnTo>
                <a:lnTo>
                  <a:pt x="2018672" y="498189"/>
                </a:lnTo>
                <a:lnTo>
                  <a:pt x="2079985" y="491293"/>
                </a:lnTo>
                <a:lnTo>
                  <a:pt x="2141566" y="484830"/>
                </a:lnTo>
                <a:lnTo>
                  <a:pt x="2203387" y="478823"/>
                </a:lnTo>
                <a:lnTo>
                  <a:pt x="2265424" y="473295"/>
                </a:lnTo>
                <a:lnTo>
                  <a:pt x="2327651" y="468266"/>
                </a:lnTo>
                <a:lnTo>
                  <a:pt x="2390041" y="463760"/>
                </a:lnTo>
                <a:lnTo>
                  <a:pt x="2452570" y="459799"/>
                </a:lnTo>
                <a:lnTo>
                  <a:pt x="2515211" y="456404"/>
                </a:lnTo>
                <a:lnTo>
                  <a:pt x="2577939" y="453599"/>
                </a:lnTo>
                <a:lnTo>
                  <a:pt x="2620116" y="452095"/>
                </a:lnTo>
                <a:lnTo>
                  <a:pt x="2662951" y="450915"/>
                </a:lnTo>
                <a:lnTo>
                  <a:pt x="2706428" y="450051"/>
                </a:lnTo>
                <a:lnTo>
                  <a:pt x="2750530" y="449492"/>
                </a:lnTo>
                <a:lnTo>
                  <a:pt x="2795238" y="449231"/>
                </a:lnTo>
                <a:lnTo>
                  <a:pt x="2840536" y="449258"/>
                </a:lnTo>
                <a:lnTo>
                  <a:pt x="2886406" y="449564"/>
                </a:lnTo>
                <a:lnTo>
                  <a:pt x="2932831" y="450140"/>
                </a:lnTo>
                <a:lnTo>
                  <a:pt x="2979793" y="450978"/>
                </a:lnTo>
                <a:lnTo>
                  <a:pt x="3027275" y="452068"/>
                </a:lnTo>
                <a:lnTo>
                  <a:pt x="3075261" y="453402"/>
                </a:lnTo>
                <a:lnTo>
                  <a:pt x="3123731" y="454970"/>
                </a:lnTo>
                <a:lnTo>
                  <a:pt x="3172670" y="456764"/>
                </a:lnTo>
                <a:lnTo>
                  <a:pt x="3222060" y="458775"/>
                </a:lnTo>
                <a:lnTo>
                  <a:pt x="3271883" y="460993"/>
                </a:lnTo>
                <a:lnTo>
                  <a:pt x="3322122" y="463410"/>
                </a:lnTo>
                <a:lnTo>
                  <a:pt x="3372760" y="466017"/>
                </a:lnTo>
                <a:lnTo>
                  <a:pt x="3423780" y="468805"/>
                </a:lnTo>
                <a:lnTo>
                  <a:pt x="3475164" y="471765"/>
                </a:lnTo>
                <a:lnTo>
                  <a:pt x="3526894" y="474887"/>
                </a:lnTo>
                <a:lnTo>
                  <a:pt x="3578954" y="478164"/>
                </a:lnTo>
                <a:lnTo>
                  <a:pt x="3631326" y="481586"/>
                </a:lnTo>
                <a:lnTo>
                  <a:pt x="3683993" y="485144"/>
                </a:lnTo>
                <a:lnTo>
                  <a:pt x="3736937" y="488830"/>
                </a:lnTo>
                <a:lnTo>
                  <a:pt x="3790141" y="492633"/>
                </a:lnTo>
                <a:lnTo>
                  <a:pt x="3843588" y="496546"/>
                </a:lnTo>
                <a:lnTo>
                  <a:pt x="3897260" y="500559"/>
                </a:lnTo>
                <a:lnTo>
                  <a:pt x="3951141" y="504664"/>
                </a:lnTo>
                <a:lnTo>
                  <a:pt x="4005212" y="508852"/>
                </a:lnTo>
                <a:lnTo>
                  <a:pt x="4059457" y="513112"/>
                </a:lnTo>
                <a:lnTo>
                  <a:pt x="4113857" y="517438"/>
                </a:lnTo>
                <a:lnTo>
                  <a:pt x="4168397" y="521819"/>
                </a:lnTo>
                <a:lnTo>
                  <a:pt x="4223058" y="526247"/>
                </a:lnTo>
                <a:lnTo>
                  <a:pt x="4277823" y="530712"/>
                </a:lnTo>
                <a:lnTo>
                  <a:pt x="4332674" y="535207"/>
                </a:lnTo>
                <a:lnTo>
                  <a:pt x="4387595" y="539721"/>
                </a:lnTo>
                <a:lnTo>
                  <a:pt x="4442568" y="544247"/>
                </a:lnTo>
                <a:lnTo>
                  <a:pt x="4497576" y="548774"/>
                </a:lnTo>
                <a:lnTo>
                  <a:pt x="4552601" y="553294"/>
                </a:lnTo>
                <a:lnTo>
                  <a:pt x="4607626" y="557799"/>
                </a:lnTo>
                <a:lnTo>
                  <a:pt x="4662633" y="562279"/>
                </a:lnTo>
                <a:lnTo>
                  <a:pt x="4717607" y="566725"/>
                </a:lnTo>
                <a:lnTo>
                  <a:pt x="4772528" y="571128"/>
                </a:lnTo>
                <a:lnTo>
                  <a:pt x="4827379" y="575479"/>
                </a:lnTo>
                <a:lnTo>
                  <a:pt x="4882145" y="579770"/>
                </a:lnTo>
                <a:lnTo>
                  <a:pt x="4936806" y="583992"/>
                </a:lnTo>
                <a:lnTo>
                  <a:pt x="4991345" y="588134"/>
                </a:lnTo>
                <a:lnTo>
                  <a:pt x="5045746" y="592190"/>
                </a:lnTo>
                <a:lnTo>
                  <a:pt x="5099992" y="596149"/>
                </a:lnTo>
                <a:lnTo>
                  <a:pt x="5154063" y="600003"/>
                </a:lnTo>
                <a:lnTo>
                  <a:pt x="5207944" y="603742"/>
                </a:lnTo>
                <a:lnTo>
                  <a:pt x="5261617" y="607358"/>
                </a:lnTo>
                <a:lnTo>
                  <a:pt x="5315065" y="610842"/>
                </a:lnTo>
                <a:lnTo>
                  <a:pt x="5368270" y="614185"/>
                </a:lnTo>
                <a:lnTo>
                  <a:pt x="5421215" y="617378"/>
                </a:lnTo>
                <a:lnTo>
                  <a:pt x="5473882" y="620412"/>
                </a:lnTo>
                <a:lnTo>
                  <a:pt x="5526255" y="623278"/>
                </a:lnTo>
                <a:lnTo>
                  <a:pt x="5578316" y="625967"/>
                </a:lnTo>
                <a:lnTo>
                  <a:pt x="5630047" y="628471"/>
                </a:lnTo>
                <a:lnTo>
                  <a:pt x="5681431" y="630779"/>
                </a:lnTo>
                <a:lnTo>
                  <a:pt x="5732452" y="632884"/>
                </a:lnTo>
                <a:lnTo>
                  <a:pt x="5783091" y="634776"/>
                </a:lnTo>
                <a:lnTo>
                  <a:pt x="5833331" y="636447"/>
                </a:lnTo>
                <a:lnTo>
                  <a:pt x="5883156" y="637887"/>
                </a:lnTo>
                <a:lnTo>
                  <a:pt x="5932547" y="639087"/>
                </a:lnTo>
                <a:lnTo>
                  <a:pt x="5981487" y="640039"/>
                </a:lnTo>
                <a:lnTo>
                  <a:pt x="6029959" y="640734"/>
                </a:lnTo>
                <a:lnTo>
                  <a:pt x="6077945" y="641162"/>
                </a:lnTo>
                <a:lnTo>
                  <a:pt x="6125429" y="641316"/>
                </a:lnTo>
                <a:lnTo>
                  <a:pt x="6172393" y="641184"/>
                </a:lnTo>
                <a:lnTo>
                  <a:pt x="6218819" y="640760"/>
                </a:lnTo>
                <a:lnTo>
                  <a:pt x="6264690" y="640034"/>
                </a:lnTo>
                <a:lnTo>
                  <a:pt x="6309990" y="638996"/>
                </a:lnTo>
                <a:lnTo>
                  <a:pt x="6354699" y="637639"/>
                </a:lnTo>
                <a:lnTo>
                  <a:pt x="6398803" y="635953"/>
                </a:lnTo>
                <a:lnTo>
                  <a:pt x="6442281" y="633928"/>
                </a:lnTo>
                <a:lnTo>
                  <a:pt x="6485119" y="631557"/>
                </a:lnTo>
                <a:lnTo>
                  <a:pt x="6527298" y="628830"/>
                </a:lnTo>
                <a:lnTo>
                  <a:pt x="6588733" y="624185"/>
                </a:lnTo>
                <a:lnTo>
                  <a:pt x="6649872" y="618825"/>
                </a:lnTo>
                <a:lnTo>
                  <a:pt x="6710701" y="612776"/>
                </a:lnTo>
                <a:lnTo>
                  <a:pt x="6771210" y="606064"/>
                </a:lnTo>
                <a:lnTo>
                  <a:pt x="6831387" y="598714"/>
                </a:lnTo>
                <a:lnTo>
                  <a:pt x="6891220" y="590752"/>
                </a:lnTo>
                <a:lnTo>
                  <a:pt x="6950699" y="582204"/>
                </a:lnTo>
                <a:lnTo>
                  <a:pt x="7009812" y="573096"/>
                </a:lnTo>
                <a:lnTo>
                  <a:pt x="7068547" y="563452"/>
                </a:lnTo>
                <a:lnTo>
                  <a:pt x="7126893" y="553300"/>
                </a:lnTo>
                <a:lnTo>
                  <a:pt x="7184838" y="542664"/>
                </a:lnTo>
                <a:lnTo>
                  <a:pt x="7242372" y="531571"/>
                </a:lnTo>
                <a:lnTo>
                  <a:pt x="7299482" y="520045"/>
                </a:lnTo>
                <a:lnTo>
                  <a:pt x="7356157" y="508114"/>
                </a:lnTo>
                <a:lnTo>
                  <a:pt x="7412386" y="495801"/>
                </a:lnTo>
                <a:lnTo>
                  <a:pt x="7468158" y="483135"/>
                </a:lnTo>
                <a:lnTo>
                  <a:pt x="7523460" y="470139"/>
                </a:lnTo>
                <a:lnTo>
                  <a:pt x="7578282" y="456839"/>
                </a:lnTo>
                <a:lnTo>
                  <a:pt x="7632612" y="443262"/>
                </a:lnTo>
                <a:lnTo>
                  <a:pt x="7686439" y="429433"/>
                </a:lnTo>
                <a:lnTo>
                  <a:pt x="7739751" y="415378"/>
                </a:lnTo>
                <a:lnTo>
                  <a:pt x="7792537" y="401122"/>
                </a:lnTo>
                <a:lnTo>
                  <a:pt x="7844785" y="386691"/>
                </a:lnTo>
                <a:lnTo>
                  <a:pt x="7896484" y="372111"/>
                </a:lnTo>
                <a:lnTo>
                  <a:pt x="7947622" y="357408"/>
                </a:lnTo>
                <a:lnTo>
                  <a:pt x="7998188" y="342607"/>
                </a:lnTo>
                <a:lnTo>
                  <a:pt x="8048172" y="327734"/>
                </a:lnTo>
                <a:lnTo>
                  <a:pt x="8097560" y="312815"/>
                </a:lnTo>
                <a:lnTo>
                  <a:pt x="8146342" y="297875"/>
                </a:lnTo>
                <a:lnTo>
                  <a:pt x="8194506" y="282941"/>
                </a:lnTo>
                <a:lnTo>
                  <a:pt x="8242041" y="268037"/>
                </a:lnTo>
                <a:lnTo>
                  <a:pt x="8288936" y="253190"/>
                </a:lnTo>
                <a:lnTo>
                  <a:pt x="8335179" y="238425"/>
                </a:lnTo>
                <a:lnTo>
                  <a:pt x="8380758" y="223768"/>
                </a:lnTo>
                <a:lnTo>
                  <a:pt x="8425663" y="209245"/>
                </a:lnTo>
                <a:lnTo>
                  <a:pt x="8469881" y="194881"/>
                </a:lnTo>
                <a:lnTo>
                  <a:pt x="8513401" y="180702"/>
                </a:lnTo>
                <a:lnTo>
                  <a:pt x="8556213" y="166735"/>
                </a:lnTo>
                <a:lnTo>
                  <a:pt x="8598304" y="153003"/>
                </a:lnTo>
                <a:lnTo>
                  <a:pt x="8639663" y="139534"/>
                </a:lnTo>
                <a:lnTo>
                  <a:pt x="8680278" y="126353"/>
                </a:lnTo>
                <a:lnTo>
                  <a:pt x="8720139" y="113486"/>
                </a:lnTo>
                <a:lnTo>
                  <a:pt x="8759233" y="100958"/>
                </a:lnTo>
                <a:lnTo>
                  <a:pt x="8797550" y="88795"/>
                </a:lnTo>
                <a:lnTo>
                  <a:pt x="8835077" y="77022"/>
                </a:lnTo>
                <a:lnTo>
                  <a:pt x="8871804" y="65667"/>
                </a:lnTo>
                <a:lnTo>
                  <a:pt x="8942810" y="44308"/>
                </a:lnTo>
                <a:lnTo>
                  <a:pt x="9010477" y="24924"/>
                </a:lnTo>
                <a:lnTo>
                  <a:pt x="9074713" y="7720"/>
                </a:lnTo>
                <a:lnTo>
                  <a:pt x="9105516" y="0"/>
                </a:lnTo>
              </a:path>
            </a:pathLst>
          </a:custGeom>
          <a:ln w="9524">
            <a:solidFill>
              <a:srgbClr val="10CE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68912" y="1749968"/>
            <a:ext cx="3989070" cy="3518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009DD9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89538" y="1571498"/>
            <a:ext cx="3961066" cy="45095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05900" cy="68325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05899" cy="102361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81750" y="0"/>
            <a:ext cx="4724149" cy="597844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0"/>
            <a:ext cx="9032240" cy="1011555"/>
          </a:xfrm>
          <a:custGeom>
            <a:avLst/>
            <a:gdLst/>
            <a:ahLst/>
            <a:cxnLst/>
            <a:rect l="l" t="t" r="r" b="b"/>
            <a:pathLst>
              <a:path w="9032240" h="1011555">
                <a:moveTo>
                  <a:pt x="0" y="1011360"/>
                </a:moveTo>
                <a:lnTo>
                  <a:pt x="53268" y="991990"/>
                </a:lnTo>
                <a:lnTo>
                  <a:pt x="112421" y="970881"/>
                </a:lnTo>
                <a:lnTo>
                  <a:pt x="176396" y="948524"/>
                </a:lnTo>
                <a:lnTo>
                  <a:pt x="245021" y="925083"/>
                </a:lnTo>
                <a:lnTo>
                  <a:pt x="318123" y="900723"/>
                </a:lnTo>
                <a:lnTo>
                  <a:pt x="356299" y="888250"/>
                </a:lnTo>
                <a:lnTo>
                  <a:pt x="395529" y="875609"/>
                </a:lnTo>
                <a:lnTo>
                  <a:pt x="435793" y="862821"/>
                </a:lnTo>
                <a:lnTo>
                  <a:pt x="477068" y="849906"/>
                </a:lnTo>
                <a:lnTo>
                  <a:pt x="519333" y="836885"/>
                </a:lnTo>
                <a:lnTo>
                  <a:pt x="562567" y="823779"/>
                </a:lnTo>
                <a:lnTo>
                  <a:pt x="606747" y="810607"/>
                </a:lnTo>
                <a:lnTo>
                  <a:pt x="651853" y="797392"/>
                </a:lnTo>
                <a:lnTo>
                  <a:pt x="697862" y="784152"/>
                </a:lnTo>
                <a:lnTo>
                  <a:pt x="744753" y="770910"/>
                </a:lnTo>
                <a:lnTo>
                  <a:pt x="792505" y="757685"/>
                </a:lnTo>
                <a:lnTo>
                  <a:pt x="841096" y="744498"/>
                </a:lnTo>
                <a:lnTo>
                  <a:pt x="890504" y="731370"/>
                </a:lnTo>
                <a:lnTo>
                  <a:pt x="940708" y="718322"/>
                </a:lnTo>
                <a:lnTo>
                  <a:pt x="991686" y="705373"/>
                </a:lnTo>
                <a:lnTo>
                  <a:pt x="1043417" y="692545"/>
                </a:lnTo>
                <a:lnTo>
                  <a:pt x="1095879" y="679858"/>
                </a:lnTo>
                <a:lnTo>
                  <a:pt x="1149051" y="667333"/>
                </a:lnTo>
                <a:lnTo>
                  <a:pt x="1202911" y="654990"/>
                </a:lnTo>
                <a:lnTo>
                  <a:pt x="1257437" y="642851"/>
                </a:lnTo>
                <a:lnTo>
                  <a:pt x="1312608" y="630934"/>
                </a:lnTo>
                <a:lnTo>
                  <a:pt x="1368402" y="619262"/>
                </a:lnTo>
                <a:lnTo>
                  <a:pt x="1424799" y="607855"/>
                </a:lnTo>
                <a:lnTo>
                  <a:pt x="1481775" y="596733"/>
                </a:lnTo>
                <a:lnTo>
                  <a:pt x="1539310" y="585918"/>
                </a:lnTo>
                <a:lnTo>
                  <a:pt x="1597382" y="575428"/>
                </a:lnTo>
                <a:lnTo>
                  <a:pt x="1655969" y="565287"/>
                </a:lnTo>
                <a:lnTo>
                  <a:pt x="1715051" y="555512"/>
                </a:lnTo>
                <a:lnTo>
                  <a:pt x="1774605" y="546127"/>
                </a:lnTo>
                <a:lnTo>
                  <a:pt x="1834609" y="537150"/>
                </a:lnTo>
                <a:lnTo>
                  <a:pt x="1895043" y="528603"/>
                </a:lnTo>
                <a:lnTo>
                  <a:pt x="1955884" y="520506"/>
                </a:lnTo>
                <a:lnTo>
                  <a:pt x="2017112" y="512880"/>
                </a:lnTo>
                <a:lnTo>
                  <a:pt x="2078704" y="505746"/>
                </a:lnTo>
                <a:lnTo>
                  <a:pt x="2140639" y="499123"/>
                </a:lnTo>
                <a:lnTo>
                  <a:pt x="2202896" y="493034"/>
                </a:lnTo>
                <a:lnTo>
                  <a:pt x="2265452" y="487497"/>
                </a:lnTo>
                <a:lnTo>
                  <a:pt x="2328287" y="482535"/>
                </a:lnTo>
                <a:lnTo>
                  <a:pt x="2391378" y="478166"/>
                </a:lnTo>
                <a:lnTo>
                  <a:pt x="2454705" y="474413"/>
                </a:lnTo>
                <a:lnTo>
                  <a:pt x="2518245" y="471296"/>
                </a:lnTo>
                <a:lnTo>
                  <a:pt x="2559669" y="469699"/>
                </a:lnTo>
                <a:lnTo>
                  <a:pt x="2601762" y="468506"/>
                </a:lnTo>
                <a:lnTo>
                  <a:pt x="2644507" y="467706"/>
                </a:lnTo>
                <a:lnTo>
                  <a:pt x="2687887" y="467288"/>
                </a:lnTo>
                <a:lnTo>
                  <a:pt x="2731884" y="467242"/>
                </a:lnTo>
                <a:lnTo>
                  <a:pt x="2776481" y="467557"/>
                </a:lnTo>
                <a:lnTo>
                  <a:pt x="2821661" y="468220"/>
                </a:lnTo>
                <a:lnTo>
                  <a:pt x="2867407" y="469223"/>
                </a:lnTo>
                <a:lnTo>
                  <a:pt x="2913702" y="470553"/>
                </a:lnTo>
                <a:lnTo>
                  <a:pt x="2960528" y="472200"/>
                </a:lnTo>
                <a:lnTo>
                  <a:pt x="3007868" y="474153"/>
                </a:lnTo>
                <a:lnTo>
                  <a:pt x="3055704" y="476400"/>
                </a:lnTo>
                <a:lnTo>
                  <a:pt x="3104021" y="478932"/>
                </a:lnTo>
                <a:lnTo>
                  <a:pt x="3152800" y="481737"/>
                </a:lnTo>
                <a:lnTo>
                  <a:pt x="3202024" y="484804"/>
                </a:lnTo>
                <a:lnTo>
                  <a:pt x="3251676" y="488122"/>
                </a:lnTo>
                <a:lnTo>
                  <a:pt x="3301739" y="491681"/>
                </a:lnTo>
                <a:lnTo>
                  <a:pt x="3352195" y="495469"/>
                </a:lnTo>
                <a:lnTo>
                  <a:pt x="3403028" y="499476"/>
                </a:lnTo>
                <a:lnTo>
                  <a:pt x="3454219" y="503690"/>
                </a:lnTo>
                <a:lnTo>
                  <a:pt x="3505753" y="508101"/>
                </a:lnTo>
                <a:lnTo>
                  <a:pt x="3557611" y="512697"/>
                </a:lnTo>
                <a:lnTo>
                  <a:pt x="3609777" y="517469"/>
                </a:lnTo>
                <a:lnTo>
                  <a:pt x="3662233" y="522404"/>
                </a:lnTo>
                <a:lnTo>
                  <a:pt x="3714962" y="527493"/>
                </a:lnTo>
                <a:lnTo>
                  <a:pt x="3767947" y="532723"/>
                </a:lnTo>
                <a:lnTo>
                  <a:pt x="3821170" y="538085"/>
                </a:lnTo>
                <a:lnTo>
                  <a:pt x="3874614" y="543567"/>
                </a:lnTo>
                <a:lnTo>
                  <a:pt x="3928263" y="549158"/>
                </a:lnTo>
                <a:lnTo>
                  <a:pt x="3982099" y="554848"/>
                </a:lnTo>
                <a:lnTo>
                  <a:pt x="4036104" y="560625"/>
                </a:lnTo>
                <a:lnTo>
                  <a:pt x="4090262" y="566479"/>
                </a:lnTo>
                <a:lnTo>
                  <a:pt x="4144555" y="572398"/>
                </a:lnTo>
                <a:lnTo>
                  <a:pt x="4198965" y="578372"/>
                </a:lnTo>
                <a:lnTo>
                  <a:pt x="4253477" y="584390"/>
                </a:lnTo>
                <a:lnTo>
                  <a:pt x="4308072" y="590441"/>
                </a:lnTo>
                <a:lnTo>
                  <a:pt x="4362734" y="596514"/>
                </a:lnTo>
                <a:lnTo>
                  <a:pt x="4417445" y="602598"/>
                </a:lnTo>
                <a:lnTo>
                  <a:pt x="4472188" y="608682"/>
                </a:lnTo>
                <a:lnTo>
                  <a:pt x="4526945" y="614755"/>
                </a:lnTo>
                <a:lnTo>
                  <a:pt x="4581700" y="620807"/>
                </a:lnTo>
                <a:lnTo>
                  <a:pt x="4636435" y="626826"/>
                </a:lnTo>
                <a:lnTo>
                  <a:pt x="4691133" y="632802"/>
                </a:lnTo>
                <a:lnTo>
                  <a:pt x="4745777" y="638723"/>
                </a:lnTo>
                <a:lnTo>
                  <a:pt x="4800349" y="644579"/>
                </a:lnTo>
                <a:lnTo>
                  <a:pt x="4854833" y="650358"/>
                </a:lnTo>
                <a:lnTo>
                  <a:pt x="4909211" y="656050"/>
                </a:lnTo>
                <a:lnTo>
                  <a:pt x="4963466" y="661645"/>
                </a:lnTo>
                <a:lnTo>
                  <a:pt x="5017580" y="667130"/>
                </a:lnTo>
                <a:lnTo>
                  <a:pt x="5071537" y="672495"/>
                </a:lnTo>
                <a:lnTo>
                  <a:pt x="5125319" y="677729"/>
                </a:lnTo>
                <a:lnTo>
                  <a:pt x="5178910" y="682822"/>
                </a:lnTo>
                <a:lnTo>
                  <a:pt x="5232291" y="687762"/>
                </a:lnTo>
                <a:lnTo>
                  <a:pt x="5285446" y="692538"/>
                </a:lnTo>
                <a:lnTo>
                  <a:pt x="5338357" y="697140"/>
                </a:lnTo>
                <a:lnTo>
                  <a:pt x="5391007" y="701556"/>
                </a:lnTo>
                <a:lnTo>
                  <a:pt x="5443379" y="705776"/>
                </a:lnTo>
                <a:lnTo>
                  <a:pt x="5495456" y="709789"/>
                </a:lnTo>
                <a:lnTo>
                  <a:pt x="5547220" y="713583"/>
                </a:lnTo>
                <a:lnTo>
                  <a:pt x="5598655" y="717148"/>
                </a:lnTo>
                <a:lnTo>
                  <a:pt x="5649742" y="720473"/>
                </a:lnTo>
                <a:lnTo>
                  <a:pt x="5700466" y="723548"/>
                </a:lnTo>
                <a:lnTo>
                  <a:pt x="5750808" y="726360"/>
                </a:lnTo>
                <a:lnTo>
                  <a:pt x="5800752" y="728900"/>
                </a:lnTo>
                <a:lnTo>
                  <a:pt x="5850279" y="731156"/>
                </a:lnTo>
                <a:lnTo>
                  <a:pt x="5899374" y="733117"/>
                </a:lnTo>
                <a:lnTo>
                  <a:pt x="5948018" y="734772"/>
                </a:lnTo>
                <a:lnTo>
                  <a:pt x="5996195" y="736112"/>
                </a:lnTo>
                <a:lnTo>
                  <a:pt x="6043887" y="737123"/>
                </a:lnTo>
                <a:lnTo>
                  <a:pt x="6091077" y="737797"/>
                </a:lnTo>
                <a:lnTo>
                  <a:pt x="6137748" y="738121"/>
                </a:lnTo>
                <a:lnTo>
                  <a:pt x="6183882" y="738085"/>
                </a:lnTo>
                <a:lnTo>
                  <a:pt x="6229463" y="737679"/>
                </a:lnTo>
                <a:lnTo>
                  <a:pt x="6274474" y="736890"/>
                </a:lnTo>
                <a:lnTo>
                  <a:pt x="6318896" y="735708"/>
                </a:lnTo>
                <a:lnTo>
                  <a:pt x="6362713" y="734122"/>
                </a:lnTo>
                <a:lnTo>
                  <a:pt x="6405907" y="732122"/>
                </a:lnTo>
                <a:lnTo>
                  <a:pt x="6448462" y="729696"/>
                </a:lnTo>
                <a:lnTo>
                  <a:pt x="6490359" y="726833"/>
                </a:lnTo>
                <a:lnTo>
                  <a:pt x="6551025" y="721888"/>
                </a:lnTo>
                <a:lnTo>
                  <a:pt x="6611404" y="716096"/>
                </a:lnTo>
                <a:lnTo>
                  <a:pt x="6671484" y="709488"/>
                </a:lnTo>
                <a:lnTo>
                  <a:pt x="6731256" y="702092"/>
                </a:lnTo>
                <a:lnTo>
                  <a:pt x="6790707" y="693940"/>
                </a:lnTo>
                <a:lnTo>
                  <a:pt x="6849828" y="685059"/>
                </a:lnTo>
                <a:lnTo>
                  <a:pt x="6908607" y="675481"/>
                </a:lnTo>
                <a:lnTo>
                  <a:pt x="6967034" y="665234"/>
                </a:lnTo>
                <a:lnTo>
                  <a:pt x="7025097" y="654348"/>
                </a:lnTo>
                <a:lnTo>
                  <a:pt x="7082786" y="642853"/>
                </a:lnTo>
                <a:lnTo>
                  <a:pt x="7140090" y="630779"/>
                </a:lnTo>
                <a:lnTo>
                  <a:pt x="7196997" y="618155"/>
                </a:lnTo>
                <a:lnTo>
                  <a:pt x="7253498" y="605010"/>
                </a:lnTo>
                <a:lnTo>
                  <a:pt x="7309581" y="591375"/>
                </a:lnTo>
                <a:lnTo>
                  <a:pt x="7365235" y="577279"/>
                </a:lnTo>
                <a:lnTo>
                  <a:pt x="7420449" y="562752"/>
                </a:lnTo>
                <a:lnTo>
                  <a:pt x="7475213" y="547823"/>
                </a:lnTo>
                <a:lnTo>
                  <a:pt x="7529515" y="532522"/>
                </a:lnTo>
                <a:lnTo>
                  <a:pt x="7583346" y="516878"/>
                </a:lnTo>
                <a:lnTo>
                  <a:pt x="7636693" y="500922"/>
                </a:lnTo>
                <a:lnTo>
                  <a:pt x="7689546" y="484683"/>
                </a:lnTo>
                <a:lnTo>
                  <a:pt x="7741893" y="468190"/>
                </a:lnTo>
                <a:lnTo>
                  <a:pt x="7793726" y="451473"/>
                </a:lnTo>
                <a:lnTo>
                  <a:pt x="7845031" y="434563"/>
                </a:lnTo>
                <a:lnTo>
                  <a:pt x="7895799" y="417487"/>
                </a:lnTo>
                <a:lnTo>
                  <a:pt x="7946018" y="400277"/>
                </a:lnTo>
                <a:lnTo>
                  <a:pt x="7995678" y="382961"/>
                </a:lnTo>
                <a:lnTo>
                  <a:pt x="8044768" y="365570"/>
                </a:lnTo>
                <a:lnTo>
                  <a:pt x="8093276" y="348133"/>
                </a:lnTo>
                <a:lnTo>
                  <a:pt x="8141193" y="330679"/>
                </a:lnTo>
                <a:lnTo>
                  <a:pt x="8188506" y="313239"/>
                </a:lnTo>
                <a:lnTo>
                  <a:pt x="8235206" y="295842"/>
                </a:lnTo>
                <a:lnTo>
                  <a:pt x="8281281" y="278517"/>
                </a:lnTo>
                <a:lnTo>
                  <a:pt x="8326721" y="261294"/>
                </a:lnTo>
                <a:lnTo>
                  <a:pt x="8371514" y="244204"/>
                </a:lnTo>
                <a:lnTo>
                  <a:pt x="8415650" y="227274"/>
                </a:lnTo>
                <a:lnTo>
                  <a:pt x="8459117" y="210536"/>
                </a:lnTo>
                <a:lnTo>
                  <a:pt x="8501906" y="194018"/>
                </a:lnTo>
                <a:lnTo>
                  <a:pt x="8544004" y="177751"/>
                </a:lnTo>
                <a:lnTo>
                  <a:pt x="8585401" y="161764"/>
                </a:lnTo>
                <a:lnTo>
                  <a:pt x="8626087" y="146087"/>
                </a:lnTo>
                <a:lnTo>
                  <a:pt x="8666050" y="130749"/>
                </a:lnTo>
                <a:lnTo>
                  <a:pt x="8705280" y="115780"/>
                </a:lnTo>
                <a:lnTo>
                  <a:pt x="8743765" y="101209"/>
                </a:lnTo>
                <a:lnTo>
                  <a:pt x="8781495" y="87067"/>
                </a:lnTo>
                <a:lnTo>
                  <a:pt x="8818458" y="73382"/>
                </a:lnTo>
                <a:lnTo>
                  <a:pt x="8854645" y="60185"/>
                </a:lnTo>
                <a:lnTo>
                  <a:pt x="8924643" y="35373"/>
                </a:lnTo>
                <a:lnTo>
                  <a:pt x="8991402" y="12865"/>
                </a:lnTo>
                <a:lnTo>
                  <a:pt x="9023540" y="2551"/>
                </a:lnTo>
                <a:lnTo>
                  <a:pt x="9031813" y="0"/>
                </a:lnTo>
              </a:path>
            </a:pathLst>
          </a:custGeom>
          <a:ln w="10774">
            <a:solidFill>
              <a:srgbClr val="09B6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" y="56756"/>
            <a:ext cx="9105900" cy="889635"/>
          </a:xfrm>
          <a:custGeom>
            <a:avLst/>
            <a:gdLst/>
            <a:ahLst/>
            <a:cxnLst/>
            <a:rect l="l" t="t" r="r" b="b"/>
            <a:pathLst>
              <a:path w="9105900" h="889635">
                <a:moveTo>
                  <a:pt x="0" y="889155"/>
                </a:moveTo>
                <a:lnTo>
                  <a:pt x="52337" y="879647"/>
                </a:lnTo>
                <a:lnTo>
                  <a:pt x="110067" y="868135"/>
                </a:lnTo>
                <a:lnTo>
                  <a:pt x="172984" y="854798"/>
                </a:lnTo>
                <a:lnTo>
                  <a:pt x="240883" y="839814"/>
                </a:lnTo>
                <a:lnTo>
                  <a:pt x="313556" y="823361"/>
                </a:lnTo>
                <a:lnTo>
                  <a:pt x="351618" y="814639"/>
                </a:lnTo>
                <a:lnTo>
                  <a:pt x="390798" y="805616"/>
                </a:lnTo>
                <a:lnTo>
                  <a:pt x="431068" y="796315"/>
                </a:lnTo>
                <a:lnTo>
                  <a:pt x="472403" y="786758"/>
                </a:lnTo>
                <a:lnTo>
                  <a:pt x="514777" y="776967"/>
                </a:lnTo>
                <a:lnTo>
                  <a:pt x="558165" y="766964"/>
                </a:lnTo>
                <a:lnTo>
                  <a:pt x="602541" y="756772"/>
                </a:lnTo>
                <a:lnTo>
                  <a:pt x="647878" y="746413"/>
                </a:lnTo>
                <a:lnTo>
                  <a:pt x="694152" y="735909"/>
                </a:lnTo>
                <a:lnTo>
                  <a:pt x="741337" y="725283"/>
                </a:lnTo>
                <a:lnTo>
                  <a:pt x="789406" y="714556"/>
                </a:lnTo>
                <a:lnTo>
                  <a:pt x="838334" y="703750"/>
                </a:lnTo>
                <a:lnTo>
                  <a:pt x="888096" y="692889"/>
                </a:lnTo>
                <a:lnTo>
                  <a:pt x="938665" y="681995"/>
                </a:lnTo>
                <a:lnTo>
                  <a:pt x="990016" y="671089"/>
                </a:lnTo>
                <a:lnTo>
                  <a:pt x="1042123" y="660193"/>
                </a:lnTo>
                <a:lnTo>
                  <a:pt x="1094960" y="649331"/>
                </a:lnTo>
                <a:lnTo>
                  <a:pt x="1148502" y="638524"/>
                </a:lnTo>
                <a:lnTo>
                  <a:pt x="1202723" y="627795"/>
                </a:lnTo>
                <a:lnTo>
                  <a:pt x="1257597" y="617166"/>
                </a:lnTo>
                <a:lnTo>
                  <a:pt x="1313098" y="606658"/>
                </a:lnTo>
                <a:lnTo>
                  <a:pt x="1369201" y="596295"/>
                </a:lnTo>
                <a:lnTo>
                  <a:pt x="1425879" y="586099"/>
                </a:lnTo>
                <a:lnTo>
                  <a:pt x="1483108" y="576091"/>
                </a:lnTo>
                <a:lnTo>
                  <a:pt x="1540861" y="566295"/>
                </a:lnTo>
                <a:lnTo>
                  <a:pt x="1599112" y="556731"/>
                </a:lnTo>
                <a:lnTo>
                  <a:pt x="1657837" y="547423"/>
                </a:lnTo>
                <a:lnTo>
                  <a:pt x="1717008" y="538393"/>
                </a:lnTo>
                <a:lnTo>
                  <a:pt x="1776601" y="529663"/>
                </a:lnTo>
                <a:lnTo>
                  <a:pt x="1836590" y="521256"/>
                </a:lnTo>
                <a:lnTo>
                  <a:pt x="1896948" y="513193"/>
                </a:lnTo>
                <a:lnTo>
                  <a:pt x="1957651" y="505496"/>
                </a:lnTo>
                <a:lnTo>
                  <a:pt x="2018672" y="498189"/>
                </a:lnTo>
                <a:lnTo>
                  <a:pt x="2079985" y="491293"/>
                </a:lnTo>
                <a:lnTo>
                  <a:pt x="2141566" y="484830"/>
                </a:lnTo>
                <a:lnTo>
                  <a:pt x="2203387" y="478823"/>
                </a:lnTo>
                <a:lnTo>
                  <a:pt x="2265424" y="473295"/>
                </a:lnTo>
                <a:lnTo>
                  <a:pt x="2327651" y="468266"/>
                </a:lnTo>
                <a:lnTo>
                  <a:pt x="2390041" y="463760"/>
                </a:lnTo>
                <a:lnTo>
                  <a:pt x="2452570" y="459799"/>
                </a:lnTo>
                <a:lnTo>
                  <a:pt x="2515211" y="456404"/>
                </a:lnTo>
                <a:lnTo>
                  <a:pt x="2577939" y="453599"/>
                </a:lnTo>
                <a:lnTo>
                  <a:pt x="2620116" y="452095"/>
                </a:lnTo>
                <a:lnTo>
                  <a:pt x="2662951" y="450915"/>
                </a:lnTo>
                <a:lnTo>
                  <a:pt x="2706428" y="450051"/>
                </a:lnTo>
                <a:lnTo>
                  <a:pt x="2750530" y="449492"/>
                </a:lnTo>
                <a:lnTo>
                  <a:pt x="2795238" y="449231"/>
                </a:lnTo>
                <a:lnTo>
                  <a:pt x="2840536" y="449258"/>
                </a:lnTo>
                <a:lnTo>
                  <a:pt x="2886406" y="449564"/>
                </a:lnTo>
                <a:lnTo>
                  <a:pt x="2932831" y="450140"/>
                </a:lnTo>
                <a:lnTo>
                  <a:pt x="2979793" y="450978"/>
                </a:lnTo>
                <a:lnTo>
                  <a:pt x="3027275" y="452068"/>
                </a:lnTo>
                <a:lnTo>
                  <a:pt x="3075261" y="453402"/>
                </a:lnTo>
                <a:lnTo>
                  <a:pt x="3123731" y="454970"/>
                </a:lnTo>
                <a:lnTo>
                  <a:pt x="3172670" y="456764"/>
                </a:lnTo>
                <a:lnTo>
                  <a:pt x="3222060" y="458775"/>
                </a:lnTo>
                <a:lnTo>
                  <a:pt x="3271883" y="460993"/>
                </a:lnTo>
                <a:lnTo>
                  <a:pt x="3322122" y="463410"/>
                </a:lnTo>
                <a:lnTo>
                  <a:pt x="3372760" y="466017"/>
                </a:lnTo>
                <a:lnTo>
                  <a:pt x="3423780" y="468805"/>
                </a:lnTo>
                <a:lnTo>
                  <a:pt x="3475164" y="471765"/>
                </a:lnTo>
                <a:lnTo>
                  <a:pt x="3526894" y="474887"/>
                </a:lnTo>
                <a:lnTo>
                  <a:pt x="3578954" y="478164"/>
                </a:lnTo>
                <a:lnTo>
                  <a:pt x="3631326" y="481586"/>
                </a:lnTo>
                <a:lnTo>
                  <a:pt x="3683993" y="485144"/>
                </a:lnTo>
                <a:lnTo>
                  <a:pt x="3736937" y="488830"/>
                </a:lnTo>
                <a:lnTo>
                  <a:pt x="3790141" y="492633"/>
                </a:lnTo>
                <a:lnTo>
                  <a:pt x="3843588" y="496546"/>
                </a:lnTo>
                <a:lnTo>
                  <a:pt x="3897260" y="500559"/>
                </a:lnTo>
                <a:lnTo>
                  <a:pt x="3951141" y="504664"/>
                </a:lnTo>
                <a:lnTo>
                  <a:pt x="4005212" y="508852"/>
                </a:lnTo>
                <a:lnTo>
                  <a:pt x="4059457" y="513112"/>
                </a:lnTo>
                <a:lnTo>
                  <a:pt x="4113857" y="517438"/>
                </a:lnTo>
                <a:lnTo>
                  <a:pt x="4168397" y="521819"/>
                </a:lnTo>
                <a:lnTo>
                  <a:pt x="4223058" y="526247"/>
                </a:lnTo>
                <a:lnTo>
                  <a:pt x="4277823" y="530712"/>
                </a:lnTo>
                <a:lnTo>
                  <a:pt x="4332674" y="535207"/>
                </a:lnTo>
                <a:lnTo>
                  <a:pt x="4387595" y="539721"/>
                </a:lnTo>
                <a:lnTo>
                  <a:pt x="4442568" y="544247"/>
                </a:lnTo>
                <a:lnTo>
                  <a:pt x="4497576" y="548774"/>
                </a:lnTo>
                <a:lnTo>
                  <a:pt x="4552601" y="553294"/>
                </a:lnTo>
                <a:lnTo>
                  <a:pt x="4607626" y="557799"/>
                </a:lnTo>
                <a:lnTo>
                  <a:pt x="4662633" y="562279"/>
                </a:lnTo>
                <a:lnTo>
                  <a:pt x="4717607" y="566725"/>
                </a:lnTo>
                <a:lnTo>
                  <a:pt x="4772528" y="571128"/>
                </a:lnTo>
                <a:lnTo>
                  <a:pt x="4827379" y="575479"/>
                </a:lnTo>
                <a:lnTo>
                  <a:pt x="4882145" y="579770"/>
                </a:lnTo>
                <a:lnTo>
                  <a:pt x="4936806" y="583992"/>
                </a:lnTo>
                <a:lnTo>
                  <a:pt x="4991345" y="588134"/>
                </a:lnTo>
                <a:lnTo>
                  <a:pt x="5045746" y="592190"/>
                </a:lnTo>
                <a:lnTo>
                  <a:pt x="5099992" y="596149"/>
                </a:lnTo>
                <a:lnTo>
                  <a:pt x="5154063" y="600003"/>
                </a:lnTo>
                <a:lnTo>
                  <a:pt x="5207944" y="603742"/>
                </a:lnTo>
                <a:lnTo>
                  <a:pt x="5261617" y="607358"/>
                </a:lnTo>
                <a:lnTo>
                  <a:pt x="5315065" y="610842"/>
                </a:lnTo>
                <a:lnTo>
                  <a:pt x="5368270" y="614185"/>
                </a:lnTo>
                <a:lnTo>
                  <a:pt x="5421215" y="617378"/>
                </a:lnTo>
                <a:lnTo>
                  <a:pt x="5473882" y="620412"/>
                </a:lnTo>
                <a:lnTo>
                  <a:pt x="5526255" y="623278"/>
                </a:lnTo>
                <a:lnTo>
                  <a:pt x="5578316" y="625967"/>
                </a:lnTo>
                <a:lnTo>
                  <a:pt x="5630047" y="628471"/>
                </a:lnTo>
                <a:lnTo>
                  <a:pt x="5681431" y="630779"/>
                </a:lnTo>
                <a:lnTo>
                  <a:pt x="5732452" y="632884"/>
                </a:lnTo>
                <a:lnTo>
                  <a:pt x="5783091" y="634776"/>
                </a:lnTo>
                <a:lnTo>
                  <a:pt x="5833331" y="636447"/>
                </a:lnTo>
                <a:lnTo>
                  <a:pt x="5883156" y="637887"/>
                </a:lnTo>
                <a:lnTo>
                  <a:pt x="5932547" y="639087"/>
                </a:lnTo>
                <a:lnTo>
                  <a:pt x="5981487" y="640039"/>
                </a:lnTo>
                <a:lnTo>
                  <a:pt x="6029959" y="640734"/>
                </a:lnTo>
                <a:lnTo>
                  <a:pt x="6077945" y="641162"/>
                </a:lnTo>
                <a:lnTo>
                  <a:pt x="6125429" y="641316"/>
                </a:lnTo>
                <a:lnTo>
                  <a:pt x="6172393" y="641184"/>
                </a:lnTo>
                <a:lnTo>
                  <a:pt x="6218819" y="640760"/>
                </a:lnTo>
                <a:lnTo>
                  <a:pt x="6264690" y="640034"/>
                </a:lnTo>
                <a:lnTo>
                  <a:pt x="6309990" y="638996"/>
                </a:lnTo>
                <a:lnTo>
                  <a:pt x="6354699" y="637639"/>
                </a:lnTo>
                <a:lnTo>
                  <a:pt x="6398803" y="635953"/>
                </a:lnTo>
                <a:lnTo>
                  <a:pt x="6442281" y="633928"/>
                </a:lnTo>
                <a:lnTo>
                  <a:pt x="6485119" y="631557"/>
                </a:lnTo>
                <a:lnTo>
                  <a:pt x="6527298" y="628830"/>
                </a:lnTo>
                <a:lnTo>
                  <a:pt x="6588733" y="624185"/>
                </a:lnTo>
                <a:lnTo>
                  <a:pt x="6649872" y="618825"/>
                </a:lnTo>
                <a:lnTo>
                  <a:pt x="6710701" y="612776"/>
                </a:lnTo>
                <a:lnTo>
                  <a:pt x="6771210" y="606064"/>
                </a:lnTo>
                <a:lnTo>
                  <a:pt x="6831387" y="598714"/>
                </a:lnTo>
                <a:lnTo>
                  <a:pt x="6891220" y="590752"/>
                </a:lnTo>
                <a:lnTo>
                  <a:pt x="6950699" y="582204"/>
                </a:lnTo>
                <a:lnTo>
                  <a:pt x="7009812" y="573096"/>
                </a:lnTo>
                <a:lnTo>
                  <a:pt x="7068547" y="563452"/>
                </a:lnTo>
                <a:lnTo>
                  <a:pt x="7126893" y="553300"/>
                </a:lnTo>
                <a:lnTo>
                  <a:pt x="7184838" y="542664"/>
                </a:lnTo>
                <a:lnTo>
                  <a:pt x="7242372" y="531571"/>
                </a:lnTo>
                <a:lnTo>
                  <a:pt x="7299482" y="520045"/>
                </a:lnTo>
                <a:lnTo>
                  <a:pt x="7356157" y="508114"/>
                </a:lnTo>
                <a:lnTo>
                  <a:pt x="7412386" y="495801"/>
                </a:lnTo>
                <a:lnTo>
                  <a:pt x="7468158" y="483135"/>
                </a:lnTo>
                <a:lnTo>
                  <a:pt x="7523460" y="470139"/>
                </a:lnTo>
                <a:lnTo>
                  <a:pt x="7578282" y="456839"/>
                </a:lnTo>
                <a:lnTo>
                  <a:pt x="7632612" y="443262"/>
                </a:lnTo>
                <a:lnTo>
                  <a:pt x="7686439" y="429433"/>
                </a:lnTo>
                <a:lnTo>
                  <a:pt x="7739751" y="415378"/>
                </a:lnTo>
                <a:lnTo>
                  <a:pt x="7792537" y="401122"/>
                </a:lnTo>
                <a:lnTo>
                  <a:pt x="7844785" y="386691"/>
                </a:lnTo>
                <a:lnTo>
                  <a:pt x="7896484" y="372111"/>
                </a:lnTo>
                <a:lnTo>
                  <a:pt x="7947622" y="357408"/>
                </a:lnTo>
                <a:lnTo>
                  <a:pt x="7998188" y="342607"/>
                </a:lnTo>
                <a:lnTo>
                  <a:pt x="8048172" y="327734"/>
                </a:lnTo>
                <a:lnTo>
                  <a:pt x="8097560" y="312815"/>
                </a:lnTo>
                <a:lnTo>
                  <a:pt x="8146342" y="297875"/>
                </a:lnTo>
                <a:lnTo>
                  <a:pt x="8194506" y="282941"/>
                </a:lnTo>
                <a:lnTo>
                  <a:pt x="8242041" y="268037"/>
                </a:lnTo>
                <a:lnTo>
                  <a:pt x="8288936" y="253190"/>
                </a:lnTo>
                <a:lnTo>
                  <a:pt x="8335179" y="238425"/>
                </a:lnTo>
                <a:lnTo>
                  <a:pt x="8380758" y="223768"/>
                </a:lnTo>
                <a:lnTo>
                  <a:pt x="8425663" y="209245"/>
                </a:lnTo>
                <a:lnTo>
                  <a:pt x="8469881" y="194881"/>
                </a:lnTo>
                <a:lnTo>
                  <a:pt x="8513401" y="180702"/>
                </a:lnTo>
                <a:lnTo>
                  <a:pt x="8556213" y="166735"/>
                </a:lnTo>
                <a:lnTo>
                  <a:pt x="8598304" y="153003"/>
                </a:lnTo>
                <a:lnTo>
                  <a:pt x="8639663" y="139534"/>
                </a:lnTo>
                <a:lnTo>
                  <a:pt x="8680278" y="126353"/>
                </a:lnTo>
                <a:lnTo>
                  <a:pt x="8720139" y="113486"/>
                </a:lnTo>
                <a:lnTo>
                  <a:pt x="8759233" y="100958"/>
                </a:lnTo>
                <a:lnTo>
                  <a:pt x="8797550" y="88795"/>
                </a:lnTo>
                <a:lnTo>
                  <a:pt x="8835077" y="77022"/>
                </a:lnTo>
                <a:lnTo>
                  <a:pt x="8871804" y="65667"/>
                </a:lnTo>
                <a:lnTo>
                  <a:pt x="8942810" y="44308"/>
                </a:lnTo>
                <a:lnTo>
                  <a:pt x="9010477" y="24924"/>
                </a:lnTo>
                <a:lnTo>
                  <a:pt x="9074713" y="7720"/>
                </a:lnTo>
                <a:lnTo>
                  <a:pt x="9105516" y="0"/>
                </a:lnTo>
              </a:path>
            </a:pathLst>
          </a:custGeom>
          <a:ln w="9524">
            <a:solidFill>
              <a:srgbClr val="10CE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42999" y="901700"/>
            <a:ext cx="7248525" cy="0"/>
          </a:xfrm>
          <a:custGeom>
            <a:avLst/>
            <a:gdLst/>
            <a:ahLst/>
            <a:cxnLst/>
            <a:rect l="l" t="t" r="r" b="b"/>
            <a:pathLst>
              <a:path w="7248525">
                <a:moveTo>
                  <a:pt x="0" y="0"/>
                </a:moveTo>
                <a:lnTo>
                  <a:pt x="724849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42999" y="6083250"/>
            <a:ext cx="7248525" cy="0"/>
          </a:xfrm>
          <a:custGeom>
            <a:avLst/>
            <a:gdLst/>
            <a:ahLst/>
            <a:cxnLst/>
            <a:rect l="l" t="t" r="r" b="b"/>
            <a:pathLst>
              <a:path w="7248525">
                <a:moveTo>
                  <a:pt x="0" y="0"/>
                </a:moveTo>
                <a:lnTo>
                  <a:pt x="7248499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-3173" y="233989"/>
            <a:ext cx="9112247" cy="16789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9578" y="1647821"/>
            <a:ext cx="7424420" cy="4237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096006" y="6354318"/>
            <a:ext cx="2913888" cy="341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5295" y="6354318"/>
            <a:ext cx="2094357" cy="341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56248" y="6354318"/>
            <a:ext cx="2094357" cy="341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2.png"/><Relationship Id="rId7" Type="http://schemas.openxmlformats.org/officeDocument/2006/relationships/image" Target="../media/image78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g"/><Relationship Id="rId11" Type="http://schemas.openxmlformats.org/officeDocument/2006/relationships/image" Target="../media/image82.jpg"/><Relationship Id="rId5" Type="http://schemas.openxmlformats.org/officeDocument/2006/relationships/image" Target="../media/image76.jpg"/><Relationship Id="rId10" Type="http://schemas.openxmlformats.org/officeDocument/2006/relationships/image" Target="../media/image81.jpg"/><Relationship Id="rId4" Type="http://schemas.openxmlformats.org/officeDocument/2006/relationships/image" Target="../media/image3.png"/><Relationship Id="rId9" Type="http://schemas.openxmlformats.org/officeDocument/2006/relationships/image" Target="../media/image80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jp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2.png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2625" y="2426461"/>
            <a:ext cx="68840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4617A"/>
                </a:solidFill>
              </a:rPr>
              <a:t>Introduction</a:t>
            </a:r>
            <a:r>
              <a:rPr spc="-40" dirty="0">
                <a:solidFill>
                  <a:srgbClr val="04617A"/>
                </a:solidFill>
              </a:rPr>
              <a:t> </a:t>
            </a:r>
            <a:r>
              <a:rPr spc="-5" dirty="0">
                <a:solidFill>
                  <a:srgbClr val="04617A"/>
                </a:solidFill>
              </a:rPr>
              <a:t>to</a:t>
            </a:r>
            <a:r>
              <a:rPr spc="-35" dirty="0">
                <a:solidFill>
                  <a:srgbClr val="04617A"/>
                </a:solidFill>
              </a:rPr>
              <a:t> </a:t>
            </a:r>
            <a:r>
              <a:rPr spc="-5" dirty="0">
                <a:solidFill>
                  <a:srgbClr val="04617A"/>
                </a:solidFill>
              </a:rPr>
              <a:t>software</a:t>
            </a:r>
            <a:r>
              <a:rPr spc="-30" dirty="0">
                <a:solidFill>
                  <a:srgbClr val="04617A"/>
                </a:solidFill>
              </a:rPr>
              <a:t> </a:t>
            </a:r>
            <a:r>
              <a:rPr spc="-5" dirty="0">
                <a:solidFill>
                  <a:srgbClr val="04617A"/>
                </a:solidFill>
              </a:rPr>
              <a:t>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8320" y="1218708"/>
            <a:ext cx="3984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50" dirty="0"/>
              <a:t> </a:t>
            </a:r>
            <a:r>
              <a:rPr spc="-5" dirty="0"/>
              <a:t>software</a:t>
            </a:r>
            <a:r>
              <a:rPr spc="-45" dirty="0"/>
              <a:t> </a:t>
            </a:r>
            <a:r>
              <a:rPr spc="-5" dirty="0"/>
              <a:t>process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5586" y="1941519"/>
            <a:ext cx="7759065" cy="365823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78460" marR="1164590" indent="-359410">
              <a:lnSpc>
                <a:spcPts val="2850"/>
              </a:lnSpc>
              <a:spcBef>
                <a:spcPts val="220"/>
              </a:spcBef>
              <a:buSzPct val="93750"/>
              <a:buFont typeface="Segoe UI Symbol"/>
              <a:buChar char="⚫"/>
              <a:tabLst>
                <a:tab pos="378460" algn="l"/>
                <a:tab pos="379095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structured set of </a:t>
            </a:r>
            <a:r>
              <a:rPr sz="2400" dirty="0">
                <a:latin typeface="Calibri"/>
                <a:cs typeface="Calibri"/>
              </a:rPr>
              <a:t>activities </a:t>
            </a:r>
            <a:r>
              <a:rPr sz="2400" spc="-5" dirty="0">
                <a:latin typeface="Calibri"/>
                <a:cs typeface="Calibri"/>
              </a:rPr>
              <a:t>required to develop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software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  <a:p>
            <a:pPr marL="742950" lvl="1" indent="-322580">
              <a:lnSpc>
                <a:spcPct val="100000"/>
              </a:lnSpc>
              <a:spcBef>
                <a:spcPts val="360"/>
              </a:spcBef>
              <a:buSzPct val="83333"/>
              <a:buFont typeface="Segoe UI Symbol"/>
              <a:buChar char="⚫"/>
              <a:tabLst>
                <a:tab pos="742950" algn="l"/>
              </a:tabLst>
            </a:pPr>
            <a:r>
              <a:rPr sz="2400" spc="-5" dirty="0">
                <a:latin typeface="Calibri"/>
                <a:cs typeface="Calibri"/>
              </a:rPr>
              <a:t>Specification;</a:t>
            </a:r>
            <a:endParaRPr sz="24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525"/>
              </a:spcBef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Design;</a:t>
            </a:r>
            <a:endParaRPr sz="2600">
              <a:latin typeface="Calibri"/>
              <a:cs typeface="Calibri"/>
            </a:endParaRPr>
          </a:p>
          <a:p>
            <a:pPr marL="742950" lvl="1" indent="-322580">
              <a:lnSpc>
                <a:spcPct val="100000"/>
              </a:lnSpc>
              <a:spcBef>
                <a:spcPts val="525"/>
              </a:spcBef>
              <a:buSzPct val="83333"/>
              <a:buFont typeface="Segoe UI Symbol"/>
              <a:buChar char="⚫"/>
              <a:tabLst>
                <a:tab pos="742950" algn="l"/>
              </a:tabLst>
            </a:pPr>
            <a:r>
              <a:rPr sz="2400" spc="-5" dirty="0">
                <a:latin typeface="Calibri"/>
                <a:cs typeface="Calibri"/>
              </a:rPr>
              <a:t>Validation;</a:t>
            </a:r>
            <a:endParaRPr sz="2400">
              <a:latin typeface="Calibri"/>
              <a:cs typeface="Calibri"/>
            </a:endParaRPr>
          </a:p>
          <a:p>
            <a:pPr marL="742950" lvl="1" indent="-322580">
              <a:lnSpc>
                <a:spcPct val="100000"/>
              </a:lnSpc>
              <a:spcBef>
                <a:spcPts val="495"/>
              </a:spcBef>
              <a:buSzPct val="83333"/>
              <a:buFont typeface="Segoe UI Symbol"/>
              <a:buChar char="⚫"/>
              <a:tabLst>
                <a:tab pos="742950" algn="l"/>
              </a:tabLst>
            </a:pPr>
            <a:r>
              <a:rPr sz="2400" spc="-5" dirty="0">
                <a:latin typeface="Calibri"/>
                <a:cs typeface="Calibri"/>
              </a:rPr>
              <a:t>Evolution.</a:t>
            </a:r>
            <a:endParaRPr sz="2400">
              <a:latin typeface="Calibri"/>
              <a:cs typeface="Calibri"/>
            </a:endParaRPr>
          </a:p>
          <a:p>
            <a:pPr marL="378460" marR="5080" indent="-359410">
              <a:lnSpc>
                <a:spcPct val="99700"/>
              </a:lnSpc>
              <a:spcBef>
                <a:spcPts val="500"/>
              </a:spcBef>
              <a:buSzPct val="93750"/>
              <a:buFont typeface="Segoe UI Symbol"/>
              <a:buChar char="⚫"/>
              <a:tabLst>
                <a:tab pos="378460" algn="l"/>
                <a:tab pos="379095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software process model is </a:t>
            </a:r>
            <a:r>
              <a:rPr sz="2400" dirty="0">
                <a:latin typeface="Calibri"/>
                <a:cs typeface="Calibri"/>
              </a:rPr>
              <a:t>an abstract </a:t>
            </a:r>
            <a:r>
              <a:rPr sz="2400" spc="-5" dirty="0">
                <a:latin typeface="Calibri"/>
                <a:cs typeface="Calibri"/>
              </a:rPr>
              <a:t>representation of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process. It presents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description of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process from some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particular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perspective.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9768" y="661161"/>
            <a:ext cx="3543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Software</a:t>
            </a:r>
            <a:r>
              <a:rPr spc="-50" dirty="0"/>
              <a:t> </a:t>
            </a:r>
            <a:r>
              <a:rPr spc="-5" dirty="0"/>
              <a:t>Life</a:t>
            </a:r>
            <a:r>
              <a:rPr spc="-45" dirty="0"/>
              <a:t> </a:t>
            </a:r>
            <a:r>
              <a:rPr spc="-5" dirty="0"/>
              <a:t>Cycle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2393" y="1549645"/>
            <a:ext cx="7111365" cy="388112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325"/>
              </a:spcBef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Software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life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cycle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software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process):</a:t>
            </a:r>
            <a:endParaRPr sz="2400">
              <a:latin typeface="Calibri"/>
              <a:cs typeface="Calibri"/>
            </a:endParaRPr>
          </a:p>
          <a:p>
            <a:pPr marL="735330" marR="5080" lvl="1" indent="-322580">
              <a:lnSpc>
                <a:spcPts val="2590"/>
              </a:lnSpc>
              <a:spcBef>
                <a:spcPts val="550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series of identifiable stages that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software product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undergoes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during its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life time:</a:t>
            </a:r>
            <a:endParaRPr sz="2400">
              <a:latin typeface="Calibri"/>
              <a:cs typeface="Calibri"/>
            </a:endParaRPr>
          </a:p>
          <a:p>
            <a:pPr marL="1009015" lvl="2" indent="-309880">
              <a:lnSpc>
                <a:spcPct val="100000"/>
              </a:lnSpc>
              <a:spcBef>
                <a:spcPts val="195"/>
              </a:spcBef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Feasibility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study</a:t>
            </a:r>
            <a:endParaRPr sz="2400">
              <a:latin typeface="Calibri"/>
              <a:cs typeface="Calibri"/>
            </a:endParaRPr>
          </a:p>
          <a:p>
            <a:pPr marL="1009015" lvl="2" indent="-309880">
              <a:lnSpc>
                <a:spcPct val="100000"/>
              </a:lnSpc>
              <a:spcBef>
                <a:spcPts val="195"/>
              </a:spcBef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requirements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analysis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specification,</a:t>
            </a:r>
            <a:endParaRPr sz="2400">
              <a:latin typeface="Calibri"/>
              <a:cs typeface="Calibri"/>
            </a:endParaRPr>
          </a:p>
          <a:p>
            <a:pPr marL="1009015" lvl="2" indent="-309880">
              <a:lnSpc>
                <a:spcPct val="100000"/>
              </a:lnSpc>
              <a:spcBef>
                <a:spcPts val="195"/>
              </a:spcBef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design,</a:t>
            </a:r>
            <a:endParaRPr sz="2400">
              <a:latin typeface="Calibri"/>
              <a:cs typeface="Calibri"/>
            </a:endParaRPr>
          </a:p>
          <a:p>
            <a:pPr marL="1009015" lvl="2" indent="-309880">
              <a:lnSpc>
                <a:spcPct val="100000"/>
              </a:lnSpc>
              <a:spcBef>
                <a:spcPts val="195"/>
              </a:spcBef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coding,</a:t>
            </a:r>
            <a:endParaRPr sz="2400">
              <a:latin typeface="Calibri"/>
              <a:cs typeface="Calibri"/>
            </a:endParaRPr>
          </a:p>
          <a:p>
            <a:pPr marL="1009015" lvl="2" indent="-309880">
              <a:lnSpc>
                <a:spcPct val="100000"/>
              </a:lnSpc>
              <a:spcBef>
                <a:spcPts val="195"/>
              </a:spcBef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testing</a:t>
            </a:r>
            <a:endParaRPr sz="2400">
              <a:latin typeface="Calibri"/>
              <a:cs typeface="Calibri"/>
            </a:endParaRPr>
          </a:p>
          <a:p>
            <a:pPr marL="1009015" lvl="2" indent="-309880">
              <a:lnSpc>
                <a:spcPct val="100000"/>
              </a:lnSpc>
              <a:spcBef>
                <a:spcPts val="195"/>
              </a:spcBef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maintenance.</a:t>
            </a:r>
            <a:endParaRPr sz="2400">
              <a:latin typeface="Calibri"/>
              <a:cs typeface="Calibri"/>
            </a:endParaRPr>
          </a:p>
          <a:p>
            <a:pPr marL="1009015" lvl="2" indent="-309880">
              <a:lnSpc>
                <a:spcPct val="100000"/>
              </a:lnSpc>
              <a:spcBef>
                <a:spcPts val="195"/>
              </a:spcBef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Each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these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stages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called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‘life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cycle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phase’.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9768" y="1122989"/>
            <a:ext cx="3072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Life</a:t>
            </a:r>
            <a:r>
              <a:rPr spc="-50" dirty="0"/>
              <a:t> </a:t>
            </a:r>
            <a:r>
              <a:rPr spc="-5" dirty="0"/>
              <a:t>Cycle</a:t>
            </a:r>
            <a:r>
              <a:rPr spc="-45" dirty="0"/>
              <a:t> </a:t>
            </a:r>
            <a:r>
              <a:rPr spc="-5" dirty="0"/>
              <a:t>Model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1765" y="2005152"/>
            <a:ext cx="7531100" cy="298577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325"/>
              </a:spcBef>
              <a:buSzPct val="93750"/>
              <a:buFont typeface="Segoe UI Symbol"/>
              <a:buChar char="⚫"/>
              <a:tabLst>
                <a:tab pos="371475" algn="l"/>
                <a:tab pos="372110" algn="l"/>
                <a:tab pos="426593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software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life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cycle model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(or	process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model):</a:t>
            </a:r>
            <a:endParaRPr sz="2400">
              <a:latin typeface="Calibri"/>
              <a:cs typeface="Calibri"/>
            </a:endParaRPr>
          </a:p>
          <a:p>
            <a:pPr marL="735330" marR="118110" lvl="1" indent="-322580">
              <a:lnSpc>
                <a:spcPts val="2600"/>
              </a:lnSpc>
              <a:spcBef>
                <a:spcPts val="545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descriptive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diagrammatic model of software life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cycle:</a:t>
            </a:r>
            <a:endParaRPr sz="2400">
              <a:latin typeface="Calibri"/>
              <a:cs typeface="Calibri"/>
            </a:endParaRPr>
          </a:p>
          <a:p>
            <a:pPr marL="735330" marR="1033780" lvl="1" indent="-322580">
              <a:lnSpc>
                <a:spcPts val="2600"/>
              </a:lnSpc>
              <a:spcBef>
                <a:spcPts val="500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identifies </a:t>
            </a:r>
            <a:r>
              <a:rPr sz="2400" dirty="0">
                <a:latin typeface="Calibri"/>
                <a:cs typeface="Calibri"/>
              </a:rPr>
              <a:t>all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activities </a:t>
            </a:r>
            <a:r>
              <a:rPr sz="2400" spc="-5" dirty="0">
                <a:latin typeface="Calibri"/>
                <a:cs typeface="Calibri"/>
              </a:rPr>
              <a:t>required for product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development,</a:t>
            </a:r>
            <a:endParaRPr sz="2400">
              <a:latin typeface="Calibri"/>
              <a:cs typeface="Calibri"/>
            </a:endParaRPr>
          </a:p>
          <a:p>
            <a:pPr marL="735330" marR="5080" lvl="1" indent="-322580">
              <a:lnSpc>
                <a:spcPts val="2590"/>
              </a:lnSpc>
              <a:spcBef>
                <a:spcPts val="505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establishes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precedence ordering </a:t>
            </a:r>
            <a:r>
              <a:rPr sz="2400" dirty="0">
                <a:latin typeface="Calibri"/>
                <a:cs typeface="Calibri"/>
              </a:rPr>
              <a:t>among </a:t>
            </a:r>
            <a:r>
              <a:rPr sz="2400" spc="-5" dirty="0">
                <a:latin typeface="Calibri"/>
                <a:cs typeface="Calibri"/>
              </a:rPr>
              <a:t>the different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activities,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Divides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life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cycle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phases.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9768" y="1122989"/>
            <a:ext cx="4630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Life</a:t>
            </a:r>
            <a:r>
              <a:rPr spc="-30" dirty="0"/>
              <a:t> </a:t>
            </a:r>
            <a:r>
              <a:rPr spc="-5" dirty="0"/>
              <a:t>Cycle</a:t>
            </a:r>
            <a:r>
              <a:rPr spc="-30" dirty="0"/>
              <a:t> </a:t>
            </a:r>
            <a:r>
              <a:rPr spc="-10" dirty="0"/>
              <a:t>Model</a:t>
            </a:r>
            <a:r>
              <a:rPr spc="-35" dirty="0"/>
              <a:t> </a:t>
            </a:r>
            <a:r>
              <a:rPr spc="-5" dirty="0"/>
              <a:t>(CONT.)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1765" y="2187145"/>
            <a:ext cx="7412355" cy="189992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71475" marR="5080" indent="-359410">
              <a:lnSpc>
                <a:spcPts val="2630"/>
              </a:lnSpc>
              <a:spcBef>
                <a:spcPts val="395"/>
              </a:spcBef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Several different </a:t>
            </a:r>
            <a:r>
              <a:rPr sz="2400" dirty="0">
                <a:latin typeface="Calibri"/>
                <a:cs typeface="Calibri"/>
              </a:rPr>
              <a:t>activities </a:t>
            </a:r>
            <a:r>
              <a:rPr sz="2400" spc="-5" dirty="0">
                <a:latin typeface="Calibri"/>
                <a:cs typeface="Calibri"/>
              </a:rPr>
              <a:t>may be carried out in each life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cycle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phase.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75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example,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design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stage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might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consist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of:</a:t>
            </a:r>
            <a:endParaRPr sz="2400">
              <a:latin typeface="Calibri"/>
              <a:cs typeface="Calibri"/>
            </a:endParaRPr>
          </a:p>
          <a:p>
            <a:pPr marL="1009015" lvl="2" indent="-309880">
              <a:lnSpc>
                <a:spcPct val="100000"/>
              </a:lnSpc>
              <a:spcBef>
                <a:spcPts val="195"/>
              </a:spcBef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structured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analysis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activity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followed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by</a:t>
            </a:r>
            <a:endParaRPr sz="2400">
              <a:latin typeface="Calibri"/>
              <a:cs typeface="Calibri"/>
            </a:endParaRPr>
          </a:p>
          <a:p>
            <a:pPr marL="1009015" lvl="2" indent="-309880">
              <a:lnSpc>
                <a:spcPct val="100000"/>
              </a:lnSpc>
              <a:spcBef>
                <a:spcPts val="195"/>
              </a:spcBef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structured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design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activity.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9768" y="1122989"/>
            <a:ext cx="4444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4265" algn="l"/>
              </a:tabLst>
            </a:pPr>
            <a:r>
              <a:rPr spc="-5" dirty="0"/>
              <a:t>Why</a:t>
            </a:r>
            <a:r>
              <a:rPr dirty="0"/>
              <a:t> </a:t>
            </a:r>
            <a:r>
              <a:rPr spc="-10" dirty="0"/>
              <a:t>Model	</a:t>
            </a:r>
            <a:r>
              <a:rPr spc="-5" dirty="0"/>
              <a:t>Life</a:t>
            </a:r>
            <a:r>
              <a:rPr spc="-50" dirty="0"/>
              <a:t> </a:t>
            </a:r>
            <a:r>
              <a:rPr spc="-5" dirty="0"/>
              <a:t>Cycle</a:t>
            </a:r>
            <a:r>
              <a:rPr spc="-45" dirty="0"/>
              <a:t> </a:t>
            </a:r>
            <a:r>
              <a:rPr dirty="0"/>
              <a:t>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158" y="1626249"/>
            <a:ext cx="7606665" cy="245237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550"/>
              </a:spcBef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written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description:</a:t>
            </a:r>
            <a:endParaRPr sz="2400">
              <a:latin typeface="Calibri"/>
              <a:cs typeface="Calibri"/>
            </a:endParaRPr>
          </a:p>
          <a:p>
            <a:pPr marL="735330" marR="5080" lvl="1" indent="-322580">
              <a:lnSpc>
                <a:spcPct val="100499"/>
              </a:lnSpc>
              <a:spcBef>
                <a:spcPts val="434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forms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common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understanding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activities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among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software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developers.</a:t>
            </a:r>
            <a:endParaRPr sz="2400">
              <a:latin typeface="Calibri"/>
              <a:cs typeface="Calibri"/>
            </a:endParaRPr>
          </a:p>
          <a:p>
            <a:pPr marL="735330" marR="90170" lvl="1" indent="-322580">
              <a:lnSpc>
                <a:spcPct val="100499"/>
              </a:lnSpc>
              <a:spcBef>
                <a:spcPts val="434"/>
              </a:spcBef>
              <a:buSzPct val="83333"/>
              <a:buFont typeface="Segoe UI Symbol"/>
              <a:buChar char="⚫"/>
              <a:tabLst>
                <a:tab pos="735965" algn="l"/>
                <a:tab pos="1532890" algn="l"/>
              </a:tabLst>
            </a:pPr>
            <a:r>
              <a:rPr sz="2400" spc="-5" dirty="0">
                <a:latin typeface="Calibri"/>
                <a:cs typeface="Calibri"/>
              </a:rPr>
              <a:t>helps	in identifying inconsistencies, redundancies,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omissions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 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development process.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450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Helps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tailoring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process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specific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projects.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87375" y="807747"/>
            <a:ext cx="4444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4265" algn="l"/>
              </a:tabLst>
            </a:pPr>
            <a:r>
              <a:rPr spc="-5" dirty="0"/>
              <a:t>Why</a:t>
            </a:r>
            <a:r>
              <a:rPr dirty="0"/>
              <a:t> </a:t>
            </a:r>
            <a:r>
              <a:rPr spc="-10" dirty="0"/>
              <a:t>Model	</a:t>
            </a:r>
            <a:r>
              <a:rPr spc="-5" dirty="0"/>
              <a:t>Life</a:t>
            </a:r>
            <a:r>
              <a:rPr spc="-50" dirty="0"/>
              <a:t> </a:t>
            </a:r>
            <a:r>
              <a:rPr spc="-5" dirty="0"/>
              <a:t>Cycle</a:t>
            </a:r>
            <a:r>
              <a:rPr spc="-45" dirty="0"/>
              <a:t> </a:t>
            </a:r>
            <a:r>
              <a:rPr dirty="0"/>
              <a:t>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158" y="1627830"/>
            <a:ext cx="6938009" cy="301434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550"/>
              </a:spcBef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Processes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tailored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special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projects.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450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documented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process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1077595" lvl="2" indent="-378460">
              <a:lnSpc>
                <a:spcPct val="100000"/>
              </a:lnSpc>
              <a:spcBef>
                <a:spcPts val="495"/>
              </a:spcBef>
              <a:buSzPct val="68750"/>
              <a:buFont typeface="Segoe UI Symbol"/>
              <a:buChar char="⚫"/>
              <a:tabLst>
                <a:tab pos="1077595" algn="l"/>
                <a:tab pos="1078230" algn="l"/>
              </a:tabLst>
            </a:pPr>
            <a:r>
              <a:rPr sz="2400" spc="-5" dirty="0">
                <a:latin typeface="Calibri"/>
                <a:cs typeface="Calibri"/>
              </a:rPr>
              <a:t>helps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identify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where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tailoring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occur.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495"/>
              </a:spcBef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Times New Roman"/>
                <a:cs typeface="Times New Roman"/>
              </a:rPr>
              <a:t>life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cycle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model:</a:t>
            </a:r>
            <a:endParaRPr sz="2400">
              <a:latin typeface="Times New Roman"/>
              <a:cs typeface="Times New Roman"/>
            </a:endParaRPr>
          </a:p>
          <a:p>
            <a:pPr marL="735330" lvl="1" indent="-323215">
              <a:lnSpc>
                <a:spcPct val="100000"/>
              </a:lnSpc>
              <a:spcBef>
                <a:spcPts val="495"/>
              </a:spcBef>
              <a:buSzPct val="83333"/>
              <a:buFont typeface="Segoe UI Symbol"/>
              <a:buChar char="⚫"/>
              <a:tabLst>
                <a:tab pos="735965" algn="l"/>
                <a:tab pos="1767839" algn="l"/>
              </a:tabLst>
            </a:pPr>
            <a:r>
              <a:rPr sz="2400" dirty="0">
                <a:latin typeface="Times New Roman"/>
                <a:cs typeface="Times New Roman"/>
              </a:rPr>
              <a:t>defines	</a:t>
            </a:r>
            <a:r>
              <a:rPr sz="2400" spc="-5" dirty="0">
                <a:latin typeface="Times New Roman"/>
                <a:cs typeface="Times New Roman"/>
              </a:rPr>
              <a:t>entry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exit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criteria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every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phase.</a:t>
            </a:r>
            <a:endParaRPr sz="2400">
              <a:latin typeface="Times New Roman"/>
              <a:cs typeface="Times New Roman"/>
            </a:endParaRPr>
          </a:p>
          <a:p>
            <a:pPr marL="735330" lvl="1" indent="-323215">
              <a:lnSpc>
                <a:spcPct val="100000"/>
              </a:lnSpc>
              <a:spcBef>
                <a:spcPts val="495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phase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considered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complete:</a:t>
            </a:r>
            <a:endParaRPr sz="2400">
              <a:latin typeface="Times New Roman"/>
              <a:cs typeface="Times New Roman"/>
            </a:endParaRPr>
          </a:p>
          <a:p>
            <a:pPr marL="1009015" lvl="2" indent="-309880">
              <a:lnSpc>
                <a:spcPct val="100000"/>
              </a:lnSpc>
              <a:spcBef>
                <a:spcPts val="495"/>
              </a:spcBef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when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all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its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exit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criteria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satisfied.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2437" y="745299"/>
            <a:ext cx="6188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Generic</a:t>
            </a:r>
            <a:r>
              <a:rPr spc="-35" dirty="0"/>
              <a:t> </a:t>
            </a:r>
            <a:r>
              <a:rPr spc="-5" dirty="0"/>
              <a:t>software</a:t>
            </a:r>
            <a:r>
              <a:rPr spc="-30" dirty="0"/>
              <a:t> </a:t>
            </a:r>
            <a:r>
              <a:rPr spc="-5" dirty="0"/>
              <a:t>process</a:t>
            </a:r>
            <a:r>
              <a:rPr spc="-30" dirty="0"/>
              <a:t> </a:t>
            </a:r>
            <a:r>
              <a:rPr spc="-5" dirty="0"/>
              <a:t>models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2710" y="1883684"/>
            <a:ext cx="7964805" cy="349059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325"/>
              </a:spcBef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waterfall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marL="735330" marR="1194435" lvl="1" indent="-322580">
              <a:lnSpc>
                <a:spcPts val="2600"/>
              </a:lnSpc>
              <a:spcBef>
                <a:spcPts val="545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Separate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distinct phases of specification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development.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180"/>
              </a:spcBef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Evolutionary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development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Specification,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development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validation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interleaved.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195"/>
              </a:spcBef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Component-based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software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engineering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system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assembled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from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existing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components.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195"/>
              </a:spcBef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RAD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195"/>
              </a:spcBef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Agile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developments.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77850" y="2828629"/>
            <a:ext cx="64179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Various</a:t>
            </a:r>
            <a:r>
              <a:rPr spc="-25" dirty="0"/>
              <a:t> </a:t>
            </a:r>
            <a:r>
              <a:rPr spc="-5" dirty="0"/>
              <a:t>stages</a:t>
            </a:r>
            <a:r>
              <a:rPr spc="-25" dirty="0"/>
              <a:t> </a:t>
            </a:r>
            <a:r>
              <a:rPr spc="-5" dirty="0"/>
              <a:t>in</a:t>
            </a:r>
            <a:r>
              <a:rPr spc="-25" dirty="0"/>
              <a:t> </a:t>
            </a:r>
            <a:r>
              <a:rPr spc="-5" dirty="0"/>
              <a:t>software</a:t>
            </a:r>
            <a:r>
              <a:rPr spc="-25" dirty="0"/>
              <a:t> </a:t>
            </a:r>
            <a:r>
              <a:rPr spc="-5" dirty="0"/>
              <a:t>process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1175" y="261380"/>
            <a:ext cx="3028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Feasibility</a:t>
            </a:r>
            <a:r>
              <a:rPr spc="-90" dirty="0"/>
              <a:t> </a:t>
            </a:r>
            <a:r>
              <a:rPr spc="-5" dirty="0"/>
              <a:t>Study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-88784" y="1429548"/>
            <a:ext cx="8348345" cy="346202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71475" marR="5080" indent="-359410">
              <a:lnSpc>
                <a:spcPts val="2620"/>
              </a:lnSpc>
              <a:spcBef>
                <a:spcPts val="405"/>
              </a:spcBef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Main </a:t>
            </a:r>
            <a:r>
              <a:rPr sz="2400" dirty="0">
                <a:latin typeface="Calibri"/>
                <a:cs typeface="Calibri"/>
              </a:rPr>
              <a:t>aim </a:t>
            </a:r>
            <a:r>
              <a:rPr sz="2400" spc="-5" dirty="0">
                <a:latin typeface="Calibri"/>
                <a:cs typeface="Calibri"/>
              </a:rPr>
              <a:t>of feasibility study: determine whether developing the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product</a:t>
            </a:r>
            <a:endParaRPr sz="2400">
              <a:latin typeface="Calibri"/>
              <a:cs typeface="Calibri"/>
            </a:endParaRPr>
          </a:p>
          <a:p>
            <a:pPr marL="804545" lvl="1" indent="-392430">
              <a:lnSpc>
                <a:spcPct val="100000"/>
              </a:lnSpc>
              <a:spcBef>
                <a:spcPts val="185"/>
              </a:spcBef>
              <a:buSzPct val="83333"/>
              <a:buFont typeface="Segoe UI Symbol"/>
              <a:buChar char="⚫"/>
              <a:tabLst>
                <a:tab pos="804545" algn="l"/>
                <a:tab pos="805180" algn="l"/>
              </a:tabLst>
            </a:pPr>
            <a:r>
              <a:rPr sz="2400" spc="-5" dirty="0">
                <a:latin typeface="Calibri"/>
                <a:cs typeface="Calibri"/>
              </a:rPr>
              <a:t>financially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worthwhile</a:t>
            </a:r>
            <a:endParaRPr sz="2400">
              <a:latin typeface="Calibri"/>
              <a:cs typeface="Calibri"/>
            </a:endParaRPr>
          </a:p>
          <a:p>
            <a:pPr marL="804545" lvl="1" indent="-392430">
              <a:lnSpc>
                <a:spcPct val="100000"/>
              </a:lnSpc>
              <a:spcBef>
                <a:spcPts val="195"/>
              </a:spcBef>
              <a:buSzPct val="83333"/>
              <a:buFont typeface="Segoe UI Symbol"/>
              <a:buChar char="⚫"/>
              <a:tabLst>
                <a:tab pos="804545" algn="l"/>
                <a:tab pos="805180" algn="l"/>
              </a:tabLst>
            </a:pPr>
            <a:r>
              <a:rPr sz="2400" spc="-5" dirty="0">
                <a:latin typeface="Calibri"/>
                <a:cs typeface="Calibri"/>
              </a:rPr>
              <a:t>technically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feasible.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195"/>
              </a:spcBef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First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roughly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understand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what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customer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wants: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different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would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input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system,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processing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needed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these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data,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output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produced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system,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various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constraints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behavior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system.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1532" y="603010"/>
            <a:ext cx="6120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Activities</a:t>
            </a:r>
            <a:r>
              <a:rPr spc="-35" dirty="0"/>
              <a:t> </a:t>
            </a:r>
            <a:r>
              <a:rPr spc="-5" dirty="0"/>
              <a:t>during</a:t>
            </a:r>
            <a:r>
              <a:rPr spc="-30" dirty="0"/>
              <a:t> </a:t>
            </a:r>
            <a:r>
              <a:rPr spc="-5" dirty="0"/>
              <a:t>Feasibility</a:t>
            </a:r>
            <a:r>
              <a:rPr spc="-30" dirty="0"/>
              <a:t> </a:t>
            </a:r>
            <a:r>
              <a:rPr spc="-5" dirty="0"/>
              <a:t>Study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-88784" y="1601840"/>
            <a:ext cx="6701155" cy="237617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325"/>
              </a:spcBef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Work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overall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understanding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problem.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225"/>
              </a:spcBef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Formulate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different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solution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strategies.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195"/>
              </a:spcBef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Examine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alternate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solution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strategies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terms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of:</a:t>
            </a:r>
            <a:endParaRPr sz="2400">
              <a:latin typeface="Calibri"/>
              <a:cs typeface="Calibri"/>
            </a:endParaRPr>
          </a:p>
          <a:p>
            <a:pPr marL="1009015" lvl="1" indent="-309880">
              <a:lnSpc>
                <a:spcPct val="100000"/>
              </a:lnSpc>
              <a:spcBef>
                <a:spcPts val="195"/>
              </a:spcBef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resources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required,</a:t>
            </a:r>
            <a:endParaRPr sz="2400">
              <a:latin typeface="Calibri"/>
              <a:cs typeface="Calibri"/>
            </a:endParaRPr>
          </a:p>
          <a:p>
            <a:pPr marL="1009015" lvl="1" indent="-309880">
              <a:lnSpc>
                <a:spcPct val="100000"/>
              </a:lnSpc>
              <a:spcBef>
                <a:spcPts val="195"/>
              </a:spcBef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cost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development,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endParaRPr sz="2400">
              <a:latin typeface="Calibri"/>
              <a:cs typeface="Calibri"/>
            </a:endParaRPr>
          </a:p>
          <a:p>
            <a:pPr marL="1009015" lvl="1" indent="-309880">
              <a:lnSpc>
                <a:spcPct val="100000"/>
              </a:lnSpc>
              <a:spcBef>
                <a:spcPts val="195"/>
              </a:spcBef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development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8320" y="1002046"/>
            <a:ext cx="272478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5" dirty="0">
                <a:solidFill>
                  <a:srgbClr val="04617A"/>
                </a:solidFill>
              </a:rPr>
              <a:t>Objectives</a:t>
            </a:r>
            <a:endParaRPr sz="5000"/>
          </a:p>
        </p:txBody>
      </p:sp>
      <p:sp>
        <p:nvSpPr>
          <p:cNvPr id="9" name="object 9"/>
          <p:cNvSpPr txBox="1"/>
          <p:nvPr/>
        </p:nvSpPr>
        <p:spPr>
          <a:xfrm>
            <a:off x="435586" y="2257470"/>
            <a:ext cx="4541520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1009" indent="-448945">
              <a:lnSpc>
                <a:spcPts val="3060"/>
              </a:lnSpc>
              <a:spcBef>
                <a:spcPts val="100"/>
              </a:spcBef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Software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Engineering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3000"/>
              </a:lnSpc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introduce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software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process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3000"/>
              </a:lnSpc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Software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Engineering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3000"/>
              </a:lnSpc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SDLC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Cycle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3060"/>
              </a:lnSpc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SDLC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models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1532" y="603010"/>
            <a:ext cx="61201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Activities</a:t>
            </a:r>
            <a:r>
              <a:rPr spc="-35" dirty="0"/>
              <a:t> </a:t>
            </a:r>
            <a:r>
              <a:rPr spc="-5" dirty="0"/>
              <a:t>during</a:t>
            </a:r>
            <a:r>
              <a:rPr spc="-30" dirty="0"/>
              <a:t> </a:t>
            </a:r>
            <a:r>
              <a:rPr spc="-5" dirty="0"/>
              <a:t>Feasibility</a:t>
            </a:r>
            <a:r>
              <a:rPr spc="-30" dirty="0"/>
              <a:t> </a:t>
            </a:r>
            <a:r>
              <a:rPr spc="-5" dirty="0"/>
              <a:t>Study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158" y="1627145"/>
            <a:ext cx="7723505" cy="270954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325"/>
              </a:spcBef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Perform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cost/benefit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analysis: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225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determine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which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solution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best.</a:t>
            </a:r>
            <a:endParaRPr sz="2400">
              <a:latin typeface="Calibri"/>
              <a:cs typeface="Calibri"/>
            </a:endParaRPr>
          </a:p>
          <a:p>
            <a:pPr marL="735330" marR="5080" lvl="1" indent="-322580">
              <a:lnSpc>
                <a:spcPts val="2600"/>
              </a:lnSpc>
              <a:spcBef>
                <a:spcPts val="515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you may determine that none of the solutions is feasible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to:</a:t>
            </a:r>
            <a:endParaRPr sz="2400">
              <a:latin typeface="Calibri"/>
              <a:cs typeface="Calibri"/>
            </a:endParaRPr>
          </a:p>
          <a:p>
            <a:pPr marL="1009015" lvl="2" indent="-309880">
              <a:lnSpc>
                <a:spcPct val="100000"/>
              </a:lnSpc>
              <a:spcBef>
                <a:spcPts val="180"/>
              </a:spcBef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high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cost,</a:t>
            </a:r>
            <a:endParaRPr sz="2400">
              <a:latin typeface="Calibri"/>
              <a:cs typeface="Calibri"/>
            </a:endParaRPr>
          </a:p>
          <a:p>
            <a:pPr marL="1009015" lvl="2" indent="-309880">
              <a:lnSpc>
                <a:spcPct val="100000"/>
              </a:lnSpc>
              <a:spcBef>
                <a:spcPts val="195"/>
              </a:spcBef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resource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constraints,</a:t>
            </a:r>
            <a:endParaRPr sz="2400">
              <a:latin typeface="Calibri"/>
              <a:cs typeface="Calibri"/>
            </a:endParaRPr>
          </a:p>
          <a:p>
            <a:pPr marL="1009015" lvl="2" indent="-309880">
              <a:lnSpc>
                <a:spcPct val="100000"/>
              </a:lnSpc>
              <a:spcBef>
                <a:spcPts val="195"/>
              </a:spcBef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technical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reasons.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1532" y="489133"/>
            <a:ext cx="7500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Requirements</a:t>
            </a:r>
            <a:r>
              <a:rPr spc="-40" dirty="0"/>
              <a:t> </a:t>
            </a:r>
            <a:r>
              <a:rPr spc="-5" dirty="0"/>
              <a:t>Analysis</a:t>
            </a:r>
            <a:r>
              <a:rPr spc="-30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5" dirty="0"/>
              <a:t>Specification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158" y="1397810"/>
            <a:ext cx="7244080" cy="237617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325"/>
              </a:spcBef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Aim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phase: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225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understand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exact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requirements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customer,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document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them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properly.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Consists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two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distinct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activities: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requirements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gathering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requirements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specification.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1532" y="489134"/>
            <a:ext cx="5842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Goals</a:t>
            </a:r>
            <a:r>
              <a:rPr spc="-35" dirty="0"/>
              <a:t> </a:t>
            </a:r>
            <a:r>
              <a:rPr spc="-5" dirty="0"/>
              <a:t>of</a:t>
            </a:r>
            <a:r>
              <a:rPr spc="-30" dirty="0"/>
              <a:t> </a:t>
            </a:r>
            <a:r>
              <a:rPr spc="-10" dirty="0"/>
              <a:t>Requirements</a:t>
            </a:r>
            <a:r>
              <a:rPr spc="-30" dirty="0"/>
              <a:t> </a:t>
            </a:r>
            <a:r>
              <a:rPr spc="-5" dirty="0"/>
              <a:t>Analysis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158" y="1397810"/>
            <a:ext cx="7499984" cy="226187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32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Collect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related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from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customer:</a:t>
            </a:r>
            <a:endParaRPr sz="2400">
              <a:latin typeface="Calibri"/>
              <a:cs typeface="Calibri"/>
            </a:endParaRPr>
          </a:p>
          <a:p>
            <a:pPr marL="735330" marR="140970" lvl="1" indent="-322580">
              <a:lnSpc>
                <a:spcPts val="2600"/>
              </a:lnSpc>
              <a:spcBef>
                <a:spcPts val="54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dirty="0">
                <a:latin typeface="Calibri"/>
                <a:cs typeface="Calibri"/>
              </a:rPr>
              <a:t>analyze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collected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clearly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understand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what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customer wants,</a:t>
            </a:r>
            <a:endParaRPr sz="2400">
              <a:latin typeface="Calibri"/>
              <a:cs typeface="Calibri"/>
            </a:endParaRPr>
          </a:p>
          <a:p>
            <a:pPr marL="735330" marR="5080" lvl="1" indent="-322580">
              <a:lnSpc>
                <a:spcPts val="2600"/>
              </a:lnSpc>
              <a:spcBef>
                <a:spcPts val="500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find out </a:t>
            </a:r>
            <a:r>
              <a:rPr sz="2400" dirty="0">
                <a:latin typeface="Calibri"/>
                <a:cs typeface="Calibri"/>
              </a:rPr>
              <a:t>any </a:t>
            </a:r>
            <a:r>
              <a:rPr sz="2400" spc="-5" dirty="0">
                <a:latin typeface="Calibri"/>
                <a:cs typeface="Calibri"/>
              </a:rPr>
              <a:t>inconsistencies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incompleteness in the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requirements,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80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resolve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inconsistencies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incompleteness.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1532" y="489134"/>
            <a:ext cx="4575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Requirements</a:t>
            </a:r>
            <a:r>
              <a:rPr spc="-90" dirty="0"/>
              <a:t> </a:t>
            </a:r>
            <a:r>
              <a:rPr spc="-5" dirty="0"/>
              <a:t>Gathering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158" y="1397810"/>
            <a:ext cx="7649209" cy="225806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32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Gathering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relevant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data:</a:t>
            </a:r>
            <a:endParaRPr sz="2400">
              <a:latin typeface="Calibri"/>
              <a:cs typeface="Calibri"/>
            </a:endParaRPr>
          </a:p>
          <a:p>
            <a:pPr marL="735330" marR="5080" lvl="1" indent="-322580">
              <a:lnSpc>
                <a:spcPts val="2600"/>
              </a:lnSpc>
              <a:spcBef>
                <a:spcPts val="54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usually collected from the end-users through interviews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discussions.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80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  <a:tab pos="2476500" algn="l"/>
              </a:tabLst>
            </a:pPr>
            <a:r>
              <a:rPr sz="2400" spc="-5" dirty="0">
                <a:latin typeface="Calibri"/>
                <a:cs typeface="Calibri"/>
              </a:rPr>
              <a:t>For example,	for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business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accounting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software:</a:t>
            </a:r>
            <a:endParaRPr sz="2400">
              <a:latin typeface="Calibri"/>
              <a:cs typeface="Calibri"/>
            </a:endParaRPr>
          </a:p>
          <a:p>
            <a:pPr marL="1009015" marR="302260" lvl="2" indent="-309245">
              <a:lnSpc>
                <a:spcPts val="2590"/>
              </a:lnSpc>
              <a:spcBef>
                <a:spcPts val="520"/>
              </a:spcBef>
              <a:buClr>
                <a:srgbClr val="009DD9"/>
              </a:buClr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interview </a:t>
            </a:r>
            <a:r>
              <a:rPr sz="2400" dirty="0">
                <a:latin typeface="Calibri"/>
                <a:cs typeface="Calibri"/>
              </a:rPr>
              <a:t>all </a:t>
            </a: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accountants </a:t>
            </a:r>
            <a:r>
              <a:rPr sz="2400" spc="-5" dirty="0">
                <a:latin typeface="Calibri"/>
                <a:cs typeface="Calibri"/>
              </a:rPr>
              <a:t>of the organization to </a:t>
            </a:r>
            <a:r>
              <a:rPr sz="2400" spc="-5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out their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requirements.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1532" y="489134"/>
            <a:ext cx="5784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Requirements</a:t>
            </a:r>
            <a:r>
              <a:rPr spc="-50" dirty="0"/>
              <a:t> </a:t>
            </a:r>
            <a:r>
              <a:rPr spc="-5" dirty="0"/>
              <a:t>Analysis</a:t>
            </a:r>
            <a:r>
              <a:rPr spc="-45" dirty="0"/>
              <a:t> </a:t>
            </a:r>
            <a:r>
              <a:rPr spc="-5" dirty="0"/>
              <a:t>(CONT.)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158" y="1321891"/>
            <a:ext cx="7267575" cy="186753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32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you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initially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collect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from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users:</a:t>
            </a:r>
            <a:endParaRPr sz="2400">
              <a:latin typeface="Calibri"/>
              <a:cs typeface="Calibri"/>
            </a:endParaRPr>
          </a:p>
          <a:p>
            <a:pPr marL="735330" marR="510540" lvl="1" indent="-322580">
              <a:lnSpc>
                <a:spcPts val="2590"/>
              </a:lnSpc>
              <a:spcBef>
                <a:spcPts val="550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would usually contain several contradictions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ambiguities:</a:t>
            </a:r>
            <a:endParaRPr sz="2400">
              <a:latin typeface="Calibri"/>
              <a:cs typeface="Calibri"/>
            </a:endParaRPr>
          </a:p>
          <a:p>
            <a:pPr marL="735330" marR="5080" lvl="1" indent="-322580">
              <a:lnSpc>
                <a:spcPts val="2590"/>
              </a:lnSpc>
              <a:spcBef>
                <a:spcPts val="520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  <a:tab pos="2063750" algn="l"/>
              </a:tabLst>
            </a:pPr>
            <a:r>
              <a:rPr sz="2400" spc="-5" dirty="0">
                <a:latin typeface="Calibri"/>
                <a:cs typeface="Calibri"/>
              </a:rPr>
              <a:t>each user	typically has only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partial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incomplete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view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the system.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1532" y="489134"/>
            <a:ext cx="5784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Requirements</a:t>
            </a:r>
            <a:r>
              <a:rPr spc="-50" dirty="0"/>
              <a:t> </a:t>
            </a:r>
            <a:r>
              <a:rPr spc="-5" dirty="0"/>
              <a:t>Analysis</a:t>
            </a:r>
            <a:r>
              <a:rPr spc="-45" dirty="0"/>
              <a:t> </a:t>
            </a:r>
            <a:r>
              <a:rPr spc="-5" dirty="0"/>
              <a:t>(CONT.)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158" y="1397810"/>
            <a:ext cx="7385684" cy="310007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32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Ambiguities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contradictions: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22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must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identified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resolved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discussions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customers.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19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Next,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requirements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organized:</a:t>
            </a:r>
            <a:endParaRPr sz="2400">
              <a:latin typeface="Calibri"/>
              <a:cs typeface="Calibri"/>
            </a:endParaRPr>
          </a:p>
          <a:p>
            <a:pPr marL="735330" marR="601980" lvl="1" indent="-322580">
              <a:lnSpc>
                <a:spcPts val="2590"/>
              </a:lnSpc>
              <a:spcBef>
                <a:spcPts val="520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into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Software Requirements Specification (SRS)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document.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19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Engineers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requirements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analysis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specification: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  <a:tab pos="3042285" algn="l"/>
              </a:tabLst>
            </a:pPr>
            <a:r>
              <a:rPr sz="2400" dirty="0">
                <a:latin typeface="Calibri"/>
                <a:cs typeface="Calibri"/>
              </a:rPr>
              <a:t>are</a:t>
            </a:r>
            <a:r>
              <a:rPr sz="2400" spc="-5" dirty="0">
                <a:latin typeface="Calibri"/>
                <a:cs typeface="Calibri"/>
              </a:rPr>
              <a:t> designated </a:t>
            </a:r>
            <a:r>
              <a:rPr sz="2400" dirty="0">
                <a:latin typeface="Calibri"/>
                <a:cs typeface="Calibri"/>
              </a:rPr>
              <a:t>as	analysts.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1532" y="489134"/>
            <a:ext cx="1273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Design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158" y="1397810"/>
            <a:ext cx="7379334" cy="343344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32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  <a:tab pos="1339850" algn="l"/>
                <a:tab pos="3633470" algn="l"/>
                <a:tab pos="5448935" algn="l"/>
              </a:tabLst>
            </a:pPr>
            <a:r>
              <a:rPr sz="2400" spc="-5" dirty="0">
                <a:latin typeface="Calibri"/>
                <a:cs typeface="Calibri"/>
              </a:rPr>
              <a:t>Design	phase transforms	requirements	specification:</a:t>
            </a:r>
            <a:endParaRPr sz="2400">
              <a:latin typeface="Calibri"/>
              <a:cs typeface="Calibri"/>
            </a:endParaRPr>
          </a:p>
          <a:p>
            <a:pPr marL="735330" marR="544830" lvl="1" indent="-322580">
              <a:lnSpc>
                <a:spcPts val="2600"/>
              </a:lnSpc>
              <a:spcBef>
                <a:spcPts val="54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804545" algn="l"/>
                <a:tab pos="805180" algn="l"/>
                <a:tab pos="1648460" algn="l"/>
              </a:tabLst>
            </a:pPr>
            <a:r>
              <a:rPr dirty="0"/>
              <a:t>	</a:t>
            </a:r>
            <a:r>
              <a:rPr sz="2400" spc="-5" dirty="0">
                <a:latin typeface="Calibri"/>
                <a:cs typeface="Calibri"/>
              </a:rPr>
              <a:t>into </a:t>
            </a:r>
            <a:r>
              <a:rPr sz="2400" dirty="0">
                <a:latin typeface="Calibri"/>
                <a:cs typeface="Calibri"/>
              </a:rPr>
              <a:t>a	</a:t>
            </a:r>
            <a:r>
              <a:rPr sz="2400" spc="-5" dirty="0">
                <a:latin typeface="Calibri"/>
                <a:cs typeface="Calibri"/>
              </a:rPr>
              <a:t>form suitable for implementation in some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programming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language.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technical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terms:</a:t>
            </a:r>
            <a:endParaRPr sz="2400">
              <a:latin typeface="Calibri"/>
              <a:cs typeface="Calibri"/>
            </a:endParaRPr>
          </a:p>
          <a:p>
            <a:pPr marL="735330" marR="5080" lvl="1" indent="-322580">
              <a:lnSpc>
                <a:spcPts val="2590"/>
              </a:lnSpc>
              <a:spcBef>
                <a:spcPts val="520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  <a:tab pos="3424554" algn="l"/>
              </a:tabLst>
            </a:pPr>
            <a:r>
              <a:rPr sz="2400" spc="-5" dirty="0">
                <a:latin typeface="Calibri"/>
                <a:cs typeface="Calibri"/>
              </a:rPr>
              <a:t>during design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phase,	software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architecture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derived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from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 SRS document.</a:t>
            </a:r>
            <a:endParaRPr sz="2400">
              <a:latin typeface="Calibri"/>
              <a:cs typeface="Calibri"/>
            </a:endParaRPr>
          </a:p>
          <a:p>
            <a:pPr marL="358775" marR="4011295" indent="-358775" algn="r">
              <a:lnSpc>
                <a:spcPct val="100000"/>
              </a:lnSpc>
              <a:spcBef>
                <a:spcPts val="19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587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Two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design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approaches:</a:t>
            </a:r>
            <a:endParaRPr sz="2400">
              <a:latin typeface="Calibri"/>
              <a:cs typeface="Calibri"/>
            </a:endParaRPr>
          </a:p>
          <a:p>
            <a:pPr marL="322580" marR="4035425" lvl="1" indent="-322580" algn="r">
              <a:lnSpc>
                <a:spcPct val="100000"/>
              </a:lnSpc>
              <a:spcBef>
                <a:spcPts val="19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322580" algn="l"/>
              </a:tabLst>
            </a:pPr>
            <a:r>
              <a:rPr sz="2400" spc="-5" dirty="0">
                <a:latin typeface="Calibri"/>
                <a:cs typeface="Calibri"/>
              </a:rPr>
              <a:t>traditional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approach,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object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oriented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approach.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1532" y="489134"/>
            <a:ext cx="5281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Traditional</a:t>
            </a:r>
            <a:r>
              <a:rPr spc="-50" dirty="0"/>
              <a:t> </a:t>
            </a:r>
            <a:r>
              <a:rPr spc="-5" dirty="0"/>
              <a:t>Design</a:t>
            </a:r>
            <a:r>
              <a:rPr spc="-45" dirty="0"/>
              <a:t> </a:t>
            </a:r>
            <a:r>
              <a:rPr spc="-5" dirty="0"/>
              <a:t>Approach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158" y="1703062"/>
            <a:ext cx="3583304" cy="120459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32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  <a:tab pos="1843405" algn="l"/>
              </a:tabLst>
            </a:pPr>
            <a:r>
              <a:rPr sz="2400" spc="-5" dirty="0">
                <a:latin typeface="Calibri"/>
                <a:cs typeface="Calibri"/>
              </a:rPr>
              <a:t>Consists of	two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activities: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22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Structured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Structured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design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1532" y="489134"/>
            <a:ext cx="5083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Structured</a:t>
            </a:r>
            <a:r>
              <a:rPr spc="-50" dirty="0"/>
              <a:t> </a:t>
            </a:r>
            <a:r>
              <a:rPr spc="-5" dirty="0"/>
              <a:t>Analysis</a:t>
            </a:r>
            <a:r>
              <a:rPr spc="-45" dirty="0"/>
              <a:t> </a:t>
            </a:r>
            <a:r>
              <a:rPr spc="-5" dirty="0"/>
              <a:t>Activity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158" y="1606583"/>
            <a:ext cx="7470140" cy="159512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32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Identify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performed.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22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Identify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flow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among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functions.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19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  <a:tab pos="3728720" algn="l"/>
              </a:tabLst>
            </a:pPr>
            <a:r>
              <a:rPr sz="2400" spc="-5" dirty="0">
                <a:latin typeface="Calibri"/>
                <a:cs typeface="Calibri"/>
              </a:rPr>
              <a:t>Decompose each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	recursively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sub-functions.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  <a:tab pos="4456430" algn="l"/>
              </a:tabLst>
            </a:pPr>
            <a:r>
              <a:rPr sz="2400" spc="-5" dirty="0">
                <a:latin typeface="Calibri"/>
                <a:cs typeface="Calibri"/>
              </a:rPr>
              <a:t>Identify data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flow </a:t>
            </a:r>
            <a:r>
              <a:rPr sz="2400" dirty="0">
                <a:latin typeface="Calibri"/>
                <a:cs typeface="Calibri"/>
              </a:rPr>
              <a:t>among </a:t>
            </a:r>
            <a:r>
              <a:rPr sz="2400" spc="-5" dirty="0">
                <a:latin typeface="Calibri"/>
                <a:cs typeface="Calibri"/>
              </a:rPr>
              <a:t>the	subfunctions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well.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1532" y="489134"/>
            <a:ext cx="5154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Structured</a:t>
            </a:r>
            <a:r>
              <a:rPr spc="-50" dirty="0"/>
              <a:t> </a:t>
            </a:r>
            <a:r>
              <a:rPr spc="-5" dirty="0"/>
              <a:t>Analysis</a:t>
            </a:r>
            <a:r>
              <a:rPr spc="-45" dirty="0"/>
              <a:t> </a:t>
            </a:r>
            <a:r>
              <a:rPr spc="-5" dirty="0"/>
              <a:t>(CONT.)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158" y="1397810"/>
            <a:ext cx="6992620" cy="159512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32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Carried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flow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diagrams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(DFDs).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22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After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structured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analysis,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carry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structured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design: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dirty="0">
                <a:latin typeface="Calibri"/>
                <a:cs typeface="Calibri"/>
              </a:rPr>
              <a:t>architectural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design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high-level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design)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detailed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design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low-level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design).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43136" y="811021"/>
            <a:ext cx="39992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Software</a:t>
            </a:r>
            <a:r>
              <a:rPr spc="-85" dirty="0"/>
              <a:t> </a:t>
            </a:r>
            <a:r>
              <a:rPr spc="-5" dirty="0"/>
              <a:t>Engineering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3641" y="1436181"/>
            <a:ext cx="8674100" cy="28130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535"/>
              </a:spcBef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Ability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solve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complex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programming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problems:</a:t>
            </a:r>
            <a:endParaRPr sz="2600">
              <a:latin typeface="Calibri"/>
              <a:cs typeface="Calibri"/>
            </a:endParaRPr>
          </a:p>
          <a:p>
            <a:pPr marL="742950" lvl="1" indent="-322580">
              <a:lnSpc>
                <a:spcPct val="100000"/>
              </a:lnSpc>
              <a:spcBef>
                <a:spcPts val="405"/>
              </a:spcBef>
              <a:buSzPct val="83333"/>
              <a:buFont typeface="Segoe UI Symbol"/>
              <a:buChar char="⚫"/>
              <a:tabLst>
                <a:tab pos="742950" algn="l"/>
              </a:tabLst>
            </a:pPr>
            <a:r>
              <a:rPr sz="2400" spc="-5" dirty="0">
                <a:latin typeface="Calibri"/>
                <a:cs typeface="Calibri"/>
              </a:rPr>
              <a:t>How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break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large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projects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smaller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manageable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parts?</a:t>
            </a:r>
            <a:endParaRPr sz="2400">
              <a:latin typeface="Calibri"/>
              <a:cs typeface="Calibri"/>
            </a:endParaRPr>
          </a:p>
          <a:p>
            <a:pPr marL="742950" marR="151130" lvl="1" indent="-322580">
              <a:lnSpc>
                <a:spcPts val="2580"/>
              </a:lnSpc>
              <a:spcBef>
                <a:spcPts val="755"/>
              </a:spcBef>
              <a:buSzPct val="83333"/>
              <a:buFont typeface="Segoe UI Symbol"/>
              <a:buChar char="⚫"/>
              <a:tabLst>
                <a:tab pos="742950" algn="l"/>
              </a:tabLst>
            </a:pPr>
            <a:r>
              <a:rPr sz="2400" spc="-5" dirty="0">
                <a:latin typeface="Calibri"/>
                <a:cs typeface="Calibri"/>
              </a:rPr>
              <a:t>Handling complexity in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software development problem is the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theme 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software engineering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discipline.</a:t>
            </a:r>
            <a:endParaRPr sz="2400">
              <a:latin typeface="Calibri"/>
              <a:cs typeface="Calibri"/>
            </a:endParaRPr>
          </a:p>
          <a:p>
            <a:pPr marL="742950" lvl="1" indent="-322580">
              <a:lnSpc>
                <a:spcPct val="100000"/>
              </a:lnSpc>
              <a:spcBef>
                <a:spcPts val="430"/>
              </a:spcBef>
              <a:buSzPct val="83333"/>
              <a:buFont typeface="Segoe UI Symbol"/>
              <a:buChar char="⚫"/>
              <a:tabLst>
                <a:tab pos="742950" algn="l"/>
              </a:tabLst>
            </a:pPr>
            <a:r>
              <a:rPr sz="2400" dirty="0">
                <a:latin typeface="Calibri"/>
                <a:cs typeface="Calibri"/>
              </a:rPr>
              <a:t>2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techniques: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abstraction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decomposition</a:t>
            </a:r>
            <a:endParaRPr sz="2400">
              <a:latin typeface="Calibri"/>
              <a:cs typeface="Calibri"/>
            </a:endParaRPr>
          </a:p>
          <a:p>
            <a:pPr marL="742950" marR="1504315" lvl="1" indent="-322580">
              <a:lnSpc>
                <a:spcPts val="2580"/>
              </a:lnSpc>
              <a:spcBef>
                <a:spcPts val="755"/>
              </a:spcBef>
              <a:buSzPct val="83333"/>
              <a:buFont typeface="Segoe UI Symbol"/>
              <a:buChar char="⚫"/>
              <a:tabLst>
                <a:tab pos="742950" algn="l"/>
                <a:tab pos="3401695" algn="l"/>
              </a:tabLst>
            </a:pPr>
            <a:r>
              <a:rPr sz="2400" spc="-5" dirty="0">
                <a:latin typeface="Calibri"/>
                <a:cs typeface="Calibri"/>
              </a:rPr>
              <a:t>Learn techniques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of:	specification, design, interface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development,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testing,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project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management,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1532" y="489134"/>
            <a:ext cx="33483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Structured</a:t>
            </a:r>
            <a:r>
              <a:rPr spc="-90" dirty="0"/>
              <a:t> </a:t>
            </a:r>
            <a:r>
              <a:rPr spc="-5" dirty="0"/>
              <a:t>Design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158" y="1397810"/>
            <a:ext cx="7586980" cy="270573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32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High-level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design: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22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decompose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system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modules,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represent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invocation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relationships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among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modules.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19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Detailed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design: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different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modules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designed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greater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detail:</a:t>
            </a:r>
            <a:endParaRPr sz="2400">
              <a:latin typeface="Calibri"/>
              <a:cs typeface="Calibri"/>
            </a:endParaRPr>
          </a:p>
          <a:p>
            <a:pPr marL="1009015" marR="199390" lvl="2" indent="-309245">
              <a:lnSpc>
                <a:spcPts val="2600"/>
              </a:lnSpc>
              <a:spcBef>
                <a:spcPts val="515"/>
              </a:spcBef>
              <a:buClr>
                <a:srgbClr val="009DD9"/>
              </a:buClr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data structures </a:t>
            </a:r>
            <a:r>
              <a:rPr sz="2400" dirty="0">
                <a:latin typeface="Calibri"/>
                <a:cs typeface="Calibri"/>
              </a:rPr>
              <a:t>and algorithms </a:t>
            </a:r>
            <a:r>
              <a:rPr sz="2400" spc="-5" dirty="0">
                <a:latin typeface="Calibri"/>
                <a:cs typeface="Calibri"/>
              </a:rPr>
              <a:t>for each module </a:t>
            </a:r>
            <a:r>
              <a:rPr sz="2400" dirty="0">
                <a:latin typeface="Calibri"/>
                <a:cs typeface="Calibri"/>
              </a:rPr>
              <a:t>are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designed.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1532" y="489134"/>
            <a:ext cx="43599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Object</a:t>
            </a:r>
            <a:r>
              <a:rPr spc="-50" dirty="0"/>
              <a:t> </a:t>
            </a:r>
            <a:r>
              <a:rPr spc="-5" dirty="0"/>
              <a:t>Oriented</a:t>
            </a:r>
            <a:r>
              <a:rPr spc="-45" dirty="0"/>
              <a:t> </a:t>
            </a:r>
            <a:r>
              <a:rPr spc="-5" dirty="0"/>
              <a:t>Design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158" y="1426385"/>
            <a:ext cx="7662545" cy="307149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71475" marR="5080" indent="-359410">
              <a:lnSpc>
                <a:spcPts val="2620"/>
              </a:lnSpc>
              <a:spcBef>
                <a:spcPts val="40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  <a:tab pos="6486525" algn="l"/>
              </a:tabLst>
            </a:pPr>
            <a:r>
              <a:rPr sz="2400" spc="-5" dirty="0">
                <a:latin typeface="Calibri"/>
                <a:cs typeface="Calibri"/>
              </a:rPr>
              <a:t>Firs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identif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5" dirty="0">
                <a:latin typeface="Calibri"/>
                <a:cs typeface="Calibri"/>
              </a:rPr>
              <a:t> variou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object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(rea</a:t>
            </a: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 worl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entities</a:t>
            </a:r>
            <a:r>
              <a:rPr sz="2400" dirty="0">
                <a:latin typeface="Calibri"/>
                <a:cs typeface="Calibri"/>
              </a:rPr>
              <a:t>)	</a:t>
            </a:r>
            <a:r>
              <a:rPr sz="2400" spc="-5" dirty="0">
                <a:latin typeface="Calibri"/>
                <a:cs typeface="Calibri"/>
              </a:rPr>
              <a:t>occurring  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 problem: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8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identify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relationships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among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objects.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example,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objects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pay-roll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software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be:</a:t>
            </a:r>
            <a:endParaRPr sz="2400">
              <a:latin typeface="Calibri"/>
              <a:cs typeface="Calibri"/>
            </a:endParaRPr>
          </a:p>
          <a:p>
            <a:pPr marL="1009015" lvl="2" indent="-309880">
              <a:lnSpc>
                <a:spcPct val="100000"/>
              </a:lnSpc>
              <a:spcBef>
                <a:spcPts val="195"/>
              </a:spcBef>
              <a:buClr>
                <a:srgbClr val="009DD9"/>
              </a:buClr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employees,</a:t>
            </a:r>
            <a:endParaRPr sz="2400">
              <a:latin typeface="Calibri"/>
              <a:cs typeface="Calibri"/>
            </a:endParaRPr>
          </a:p>
          <a:p>
            <a:pPr marL="1009015" lvl="2" indent="-309880">
              <a:lnSpc>
                <a:spcPct val="100000"/>
              </a:lnSpc>
              <a:spcBef>
                <a:spcPts val="195"/>
              </a:spcBef>
              <a:buClr>
                <a:srgbClr val="009DD9"/>
              </a:buClr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managers,</a:t>
            </a:r>
            <a:endParaRPr sz="2400">
              <a:latin typeface="Calibri"/>
              <a:cs typeface="Calibri"/>
            </a:endParaRPr>
          </a:p>
          <a:p>
            <a:pPr marL="1009015" lvl="2" indent="-309880">
              <a:lnSpc>
                <a:spcPct val="100000"/>
              </a:lnSpc>
              <a:spcBef>
                <a:spcPts val="195"/>
              </a:spcBef>
              <a:buClr>
                <a:srgbClr val="009DD9"/>
              </a:buClr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pay-roll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register,</a:t>
            </a:r>
            <a:endParaRPr sz="2400">
              <a:latin typeface="Calibri"/>
              <a:cs typeface="Calibri"/>
            </a:endParaRPr>
          </a:p>
          <a:p>
            <a:pPr marL="1009015" lvl="2" indent="-309880">
              <a:lnSpc>
                <a:spcPct val="100000"/>
              </a:lnSpc>
              <a:spcBef>
                <a:spcPts val="195"/>
              </a:spcBef>
              <a:buClr>
                <a:srgbClr val="009DD9"/>
              </a:buClr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Departments,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1532" y="489134"/>
            <a:ext cx="5919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Object</a:t>
            </a:r>
            <a:r>
              <a:rPr spc="-35" dirty="0"/>
              <a:t> </a:t>
            </a:r>
            <a:r>
              <a:rPr spc="-5" dirty="0"/>
              <a:t>Oriented</a:t>
            </a:r>
            <a:r>
              <a:rPr spc="-30" dirty="0"/>
              <a:t> </a:t>
            </a:r>
            <a:r>
              <a:rPr spc="-5" dirty="0"/>
              <a:t>Design</a:t>
            </a:r>
            <a:r>
              <a:rPr spc="-30" dirty="0"/>
              <a:t> </a:t>
            </a:r>
            <a:r>
              <a:rPr spc="-5" dirty="0"/>
              <a:t>(CONT.)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158" y="1397810"/>
            <a:ext cx="6292850" cy="237617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32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Object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structure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22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further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refined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obtain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detailed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design.</a:t>
            </a:r>
            <a:endParaRPr sz="2400">
              <a:latin typeface="Calibri"/>
              <a:cs typeface="Calibri"/>
            </a:endParaRPr>
          </a:p>
          <a:p>
            <a:pPr marL="358775" marR="2315210" indent="-358775" algn="r">
              <a:lnSpc>
                <a:spcPct val="100000"/>
              </a:lnSpc>
              <a:spcBef>
                <a:spcPts val="19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587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OOD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several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advantages:</a:t>
            </a:r>
            <a:endParaRPr sz="2400">
              <a:latin typeface="Calibri"/>
              <a:cs typeface="Calibri"/>
            </a:endParaRPr>
          </a:p>
          <a:p>
            <a:pPr marL="322580" marR="2279015" lvl="1" indent="-322580" algn="r">
              <a:lnSpc>
                <a:spcPct val="100000"/>
              </a:lnSpc>
              <a:spcBef>
                <a:spcPts val="19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322580" algn="l"/>
              </a:tabLst>
            </a:pPr>
            <a:r>
              <a:rPr sz="2400" spc="-5" dirty="0">
                <a:latin typeface="Calibri"/>
                <a:cs typeface="Calibri"/>
              </a:rPr>
              <a:t>lower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development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effort,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lower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development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time,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better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maintainability.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1532" y="489134"/>
            <a:ext cx="3016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Implementation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158" y="1503885"/>
            <a:ext cx="7156450" cy="340487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71475" marR="5080" indent="-359410">
              <a:lnSpc>
                <a:spcPts val="2630"/>
              </a:lnSpc>
              <a:spcBef>
                <a:spcPts val="39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Purpose of implementation phase (aka coding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unit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phase):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7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translate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software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design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source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code.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19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During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implementation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phase: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  <a:tab pos="4403090" algn="l"/>
              </a:tabLst>
            </a:pPr>
            <a:r>
              <a:rPr sz="2400" spc="-5" dirty="0">
                <a:latin typeface="Calibri"/>
                <a:cs typeface="Calibri"/>
              </a:rPr>
              <a:t>each module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design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	coded,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each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module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tested</a:t>
            </a:r>
            <a:endParaRPr sz="2400">
              <a:latin typeface="Calibri"/>
              <a:cs typeface="Calibri"/>
            </a:endParaRPr>
          </a:p>
          <a:p>
            <a:pPr marL="1009015" marR="261620" lvl="2" indent="-309245">
              <a:lnSpc>
                <a:spcPts val="2590"/>
              </a:lnSpc>
              <a:spcBef>
                <a:spcPts val="520"/>
              </a:spcBef>
              <a:buClr>
                <a:srgbClr val="009DD9"/>
              </a:buClr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tested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independently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alone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unit,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debugged,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each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module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documented.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1532" y="489134"/>
            <a:ext cx="4570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Implementation</a:t>
            </a:r>
            <a:r>
              <a:rPr spc="-85" dirty="0"/>
              <a:t> </a:t>
            </a:r>
            <a:r>
              <a:rPr spc="-5" dirty="0"/>
              <a:t>(CONT.)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158" y="1627145"/>
            <a:ext cx="6776084" cy="192468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32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  <a:tab pos="2376170" algn="l"/>
              </a:tabLst>
            </a:pPr>
            <a:r>
              <a:rPr sz="2400" spc="-5" dirty="0">
                <a:latin typeface="Calibri"/>
                <a:cs typeface="Calibri"/>
              </a:rPr>
              <a:t>The purpose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	unit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testing:</a:t>
            </a:r>
            <a:endParaRPr sz="2400">
              <a:latin typeface="Calibri"/>
              <a:cs typeface="Calibri"/>
            </a:endParaRPr>
          </a:p>
          <a:p>
            <a:pPr marL="322580" marR="1004569" lvl="1" indent="-322580" algn="r">
              <a:lnSpc>
                <a:spcPct val="100000"/>
              </a:lnSpc>
              <a:spcBef>
                <a:spcPts val="22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322580" algn="l"/>
              </a:tabLst>
            </a:pPr>
            <a:r>
              <a:rPr sz="2400" spc="-5" dirty="0">
                <a:latin typeface="Calibri"/>
                <a:cs typeface="Calibri"/>
              </a:rPr>
              <a:t>test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individual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modules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work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correctly.</a:t>
            </a:r>
            <a:endParaRPr sz="2400">
              <a:latin typeface="Calibri"/>
              <a:cs typeface="Calibri"/>
            </a:endParaRPr>
          </a:p>
          <a:p>
            <a:pPr marL="358775" marR="1017269" indent="-358775" algn="r">
              <a:lnSpc>
                <a:spcPct val="100000"/>
              </a:lnSpc>
              <a:spcBef>
                <a:spcPts val="19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58775" algn="l"/>
                <a:tab pos="372110" algn="l"/>
                <a:tab pos="4919980" algn="l"/>
              </a:tabLst>
            </a:pPr>
            <a:r>
              <a:rPr sz="2400" spc="-5" dirty="0">
                <a:latin typeface="Calibri"/>
                <a:cs typeface="Calibri"/>
              </a:rPr>
              <a:t>Th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en</a:t>
            </a:r>
            <a:r>
              <a:rPr sz="2400" dirty="0">
                <a:latin typeface="Calibri"/>
                <a:cs typeface="Calibri"/>
              </a:rPr>
              <a:t>d</a:t>
            </a:r>
            <a:r>
              <a:rPr sz="2400" spc="-5" dirty="0">
                <a:latin typeface="Calibri"/>
                <a:cs typeface="Calibri"/>
              </a:rPr>
              <a:t> produc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implementatio</a:t>
            </a:r>
            <a:r>
              <a:rPr sz="2400" dirty="0">
                <a:latin typeface="Calibri"/>
                <a:cs typeface="Calibri"/>
              </a:rPr>
              <a:t>n	</a:t>
            </a:r>
            <a:r>
              <a:rPr sz="2400" spc="-5" dirty="0">
                <a:latin typeface="Calibri"/>
                <a:cs typeface="Calibri"/>
              </a:rPr>
              <a:t>phase:</a:t>
            </a:r>
            <a:endParaRPr sz="2400">
              <a:latin typeface="Calibri"/>
              <a:cs typeface="Calibri"/>
            </a:endParaRPr>
          </a:p>
          <a:p>
            <a:pPr marL="735330" marR="5080" lvl="1" indent="-322580">
              <a:lnSpc>
                <a:spcPts val="2600"/>
              </a:lnSpc>
              <a:spcBef>
                <a:spcPts val="51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  <a:tab pos="597916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se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progra</a:t>
            </a:r>
            <a:r>
              <a:rPr sz="2400" dirty="0">
                <a:latin typeface="Calibri"/>
                <a:cs typeface="Calibri"/>
              </a:rPr>
              <a:t>m</a:t>
            </a:r>
            <a:r>
              <a:rPr sz="2400" spc="-5" dirty="0">
                <a:latin typeface="Calibri"/>
                <a:cs typeface="Calibri"/>
              </a:rPr>
              <a:t> module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5" dirty="0">
                <a:latin typeface="Calibri"/>
                <a:cs typeface="Calibri"/>
              </a:rPr>
              <a:t> tha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5" dirty="0">
                <a:latin typeface="Calibri"/>
                <a:cs typeface="Calibri"/>
              </a:rPr>
              <a:t> hav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bee</a:t>
            </a:r>
            <a:r>
              <a:rPr sz="2400" dirty="0">
                <a:latin typeface="Calibri"/>
                <a:cs typeface="Calibri"/>
              </a:rPr>
              <a:t>n	</a:t>
            </a:r>
            <a:r>
              <a:rPr sz="2400" spc="-5" dirty="0">
                <a:latin typeface="Calibri"/>
                <a:cs typeface="Calibri"/>
              </a:rPr>
              <a:t>tested  individually.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1532" y="489134"/>
            <a:ext cx="57753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Integration</a:t>
            </a:r>
            <a:r>
              <a:rPr spc="-40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5" dirty="0"/>
              <a:t>System</a:t>
            </a:r>
            <a:r>
              <a:rPr spc="-30" dirty="0"/>
              <a:t> </a:t>
            </a:r>
            <a:r>
              <a:rPr spc="-5" dirty="0"/>
              <a:t>Testing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158" y="1609747"/>
            <a:ext cx="7642859" cy="231902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32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Different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modules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integrated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planned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manner: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22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modules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almost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never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integrated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shot.</a:t>
            </a:r>
            <a:endParaRPr sz="2400">
              <a:latin typeface="Calibri"/>
              <a:cs typeface="Calibri"/>
            </a:endParaRPr>
          </a:p>
          <a:p>
            <a:pPr marL="735330" marR="5080" lvl="1" indent="-322580">
              <a:lnSpc>
                <a:spcPts val="2600"/>
              </a:lnSpc>
              <a:spcBef>
                <a:spcPts val="51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Normally integration is carried out through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number of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steps.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During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each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integration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step,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partially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integrated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system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tested.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1532" y="489134"/>
            <a:ext cx="57753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Integration</a:t>
            </a:r>
            <a:r>
              <a:rPr spc="-40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5" dirty="0"/>
              <a:t>System</a:t>
            </a:r>
            <a:r>
              <a:rPr spc="-30" dirty="0"/>
              <a:t> </a:t>
            </a:r>
            <a:r>
              <a:rPr spc="-5" dirty="0"/>
              <a:t>Testing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954655" y="1893182"/>
            <a:ext cx="1374140" cy="919480"/>
            <a:chOff x="2954655" y="1893182"/>
            <a:chExt cx="1374140" cy="919480"/>
          </a:xfrm>
        </p:grpSpPr>
        <p:sp>
          <p:nvSpPr>
            <p:cNvPr id="10" name="object 10"/>
            <p:cNvSpPr/>
            <p:nvPr/>
          </p:nvSpPr>
          <p:spPr>
            <a:xfrm>
              <a:off x="2959417" y="1897392"/>
              <a:ext cx="1364615" cy="910590"/>
            </a:xfrm>
            <a:custGeom>
              <a:avLst/>
              <a:gdLst/>
              <a:ahLst/>
              <a:cxnLst/>
              <a:rect l="l" t="t" r="r" b="b"/>
              <a:pathLst>
                <a:path w="1364614" h="910589">
                  <a:moveTo>
                    <a:pt x="1363649" y="909320"/>
                  </a:moveTo>
                  <a:lnTo>
                    <a:pt x="647" y="909320"/>
                  </a:lnTo>
                  <a:lnTo>
                    <a:pt x="647" y="910590"/>
                  </a:lnTo>
                  <a:lnTo>
                    <a:pt x="1363649" y="910590"/>
                  </a:lnTo>
                  <a:lnTo>
                    <a:pt x="1363649" y="909320"/>
                  </a:lnTo>
                  <a:close/>
                </a:path>
                <a:path w="1364614" h="910589">
                  <a:moveTo>
                    <a:pt x="1364297" y="1270"/>
                  </a:moveTo>
                  <a:lnTo>
                    <a:pt x="1363319" y="1270"/>
                  </a:lnTo>
                  <a:lnTo>
                    <a:pt x="1363319" y="0"/>
                  </a:lnTo>
                  <a:lnTo>
                    <a:pt x="622" y="0"/>
                  </a:lnTo>
                  <a:lnTo>
                    <a:pt x="622" y="127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1364297" y="2540"/>
                  </a:lnTo>
                  <a:lnTo>
                    <a:pt x="1364297" y="1270"/>
                  </a:lnTo>
                  <a:close/>
                </a:path>
              </a:pathLst>
            </a:custGeom>
            <a:solidFill>
              <a:srgbClr val="8BAE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59418" y="1897945"/>
              <a:ext cx="1364615" cy="909955"/>
            </a:xfrm>
            <a:custGeom>
              <a:avLst/>
              <a:gdLst/>
              <a:ahLst/>
              <a:cxnLst/>
              <a:rect l="l" t="t" r="r" b="b"/>
              <a:pathLst>
                <a:path w="1364614" h="909955">
                  <a:moveTo>
                    <a:pt x="0" y="1555"/>
                  </a:moveTo>
                  <a:lnTo>
                    <a:pt x="0" y="696"/>
                  </a:lnTo>
                  <a:lnTo>
                    <a:pt x="696" y="0"/>
                  </a:lnTo>
                  <a:lnTo>
                    <a:pt x="1554" y="0"/>
                  </a:lnTo>
                  <a:lnTo>
                    <a:pt x="1362749" y="0"/>
                  </a:lnTo>
                  <a:lnTo>
                    <a:pt x="1363162" y="0"/>
                  </a:lnTo>
                  <a:lnTo>
                    <a:pt x="1363557" y="163"/>
                  </a:lnTo>
                  <a:lnTo>
                    <a:pt x="1363849" y="455"/>
                  </a:lnTo>
                  <a:lnTo>
                    <a:pt x="1364140" y="747"/>
                  </a:lnTo>
                  <a:lnTo>
                    <a:pt x="1364304" y="1142"/>
                  </a:lnTo>
                  <a:lnTo>
                    <a:pt x="1364304" y="1555"/>
                  </a:lnTo>
                  <a:lnTo>
                    <a:pt x="1364304" y="907876"/>
                  </a:lnTo>
                  <a:lnTo>
                    <a:pt x="1364304" y="908735"/>
                  </a:lnTo>
                  <a:lnTo>
                    <a:pt x="1363608" y="909431"/>
                  </a:lnTo>
                  <a:lnTo>
                    <a:pt x="1362749" y="909431"/>
                  </a:lnTo>
                  <a:lnTo>
                    <a:pt x="1554" y="909431"/>
                  </a:lnTo>
                  <a:lnTo>
                    <a:pt x="696" y="909431"/>
                  </a:lnTo>
                  <a:lnTo>
                    <a:pt x="0" y="908735"/>
                  </a:lnTo>
                  <a:lnTo>
                    <a:pt x="0" y="907876"/>
                  </a:lnTo>
                  <a:lnTo>
                    <a:pt x="0" y="1555"/>
                  </a:lnTo>
                  <a:close/>
                </a:path>
              </a:pathLst>
            </a:custGeom>
            <a:ln w="9524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959418" y="1899920"/>
            <a:ext cx="1138555" cy="906780"/>
          </a:xfrm>
          <a:prstGeom prst="rect">
            <a:avLst/>
          </a:prstGeom>
          <a:solidFill>
            <a:srgbClr val="8BAE6C"/>
          </a:solidFill>
        </p:spPr>
        <p:txBody>
          <a:bodyPr vert="horz" wrap="square" lIns="0" tIns="122555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965"/>
              </a:spcBef>
            </a:pP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M1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54655" y="2804195"/>
            <a:ext cx="2209165" cy="919480"/>
            <a:chOff x="2954655" y="2804195"/>
            <a:chExt cx="2209165" cy="919480"/>
          </a:xfrm>
        </p:grpSpPr>
        <p:sp>
          <p:nvSpPr>
            <p:cNvPr id="14" name="object 14"/>
            <p:cNvSpPr/>
            <p:nvPr/>
          </p:nvSpPr>
          <p:spPr>
            <a:xfrm>
              <a:off x="4097655" y="2809252"/>
              <a:ext cx="1061085" cy="909319"/>
            </a:xfrm>
            <a:custGeom>
              <a:avLst/>
              <a:gdLst/>
              <a:ahLst/>
              <a:cxnLst/>
              <a:rect l="l" t="t" r="r" b="b"/>
              <a:pathLst>
                <a:path w="1061085" h="909320">
                  <a:moveTo>
                    <a:pt x="1060767" y="1270"/>
                  </a:moveTo>
                  <a:lnTo>
                    <a:pt x="1060678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908050"/>
                  </a:lnTo>
                  <a:lnTo>
                    <a:pt x="228" y="908050"/>
                  </a:lnTo>
                  <a:lnTo>
                    <a:pt x="228" y="909320"/>
                  </a:lnTo>
                  <a:lnTo>
                    <a:pt x="1060538" y="909320"/>
                  </a:lnTo>
                  <a:lnTo>
                    <a:pt x="1060538" y="908050"/>
                  </a:lnTo>
                  <a:lnTo>
                    <a:pt x="1060767" y="908050"/>
                  </a:lnTo>
                  <a:lnTo>
                    <a:pt x="1060767" y="1270"/>
                  </a:lnTo>
                  <a:close/>
                </a:path>
              </a:pathLst>
            </a:custGeom>
            <a:solidFill>
              <a:srgbClr val="0000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97655" y="2808958"/>
              <a:ext cx="1061085" cy="909955"/>
            </a:xfrm>
            <a:custGeom>
              <a:avLst/>
              <a:gdLst/>
              <a:ahLst/>
              <a:cxnLst/>
              <a:rect l="l" t="t" r="r" b="b"/>
              <a:pathLst>
                <a:path w="1061085" h="909954">
                  <a:moveTo>
                    <a:pt x="0" y="1554"/>
                  </a:moveTo>
                  <a:lnTo>
                    <a:pt x="0" y="696"/>
                  </a:lnTo>
                  <a:lnTo>
                    <a:pt x="696" y="0"/>
                  </a:lnTo>
                  <a:lnTo>
                    <a:pt x="1554" y="0"/>
                  </a:lnTo>
                  <a:lnTo>
                    <a:pt x="1059219" y="0"/>
                  </a:lnTo>
                  <a:lnTo>
                    <a:pt x="1059632" y="0"/>
                  </a:lnTo>
                  <a:lnTo>
                    <a:pt x="1060027" y="163"/>
                  </a:lnTo>
                  <a:lnTo>
                    <a:pt x="1060319" y="455"/>
                  </a:lnTo>
                  <a:lnTo>
                    <a:pt x="1060610" y="746"/>
                  </a:lnTo>
                  <a:lnTo>
                    <a:pt x="1060774" y="1142"/>
                  </a:lnTo>
                  <a:lnTo>
                    <a:pt x="1060774" y="1554"/>
                  </a:lnTo>
                  <a:lnTo>
                    <a:pt x="1060774" y="907876"/>
                  </a:lnTo>
                  <a:lnTo>
                    <a:pt x="1060774" y="908735"/>
                  </a:lnTo>
                  <a:lnTo>
                    <a:pt x="1060078" y="909431"/>
                  </a:lnTo>
                  <a:lnTo>
                    <a:pt x="1059219" y="909431"/>
                  </a:lnTo>
                  <a:lnTo>
                    <a:pt x="1554" y="909431"/>
                  </a:lnTo>
                  <a:lnTo>
                    <a:pt x="696" y="909431"/>
                  </a:lnTo>
                  <a:lnTo>
                    <a:pt x="0" y="908735"/>
                  </a:lnTo>
                  <a:lnTo>
                    <a:pt x="0" y="907876"/>
                  </a:lnTo>
                  <a:lnTo>
                    <a:pt x="0" y="1554"/>
                  </a:lnTo>
                  <a:close/>
                </a:path>
              </a:pathLst>
            </a:custGeom>
            <a:ln w="9524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59417" y="2809252"/>
              <a:ext cx="1136650" cy="909319"/>
            </a:xfrm>
            <a:custGeom>
              <a:avLst/>
              <a:gdLst/>
              <a:ahLst/>
              <a:cxnLst/>
              <a:rect l="l" t="t" r="r" b="b"/>
              <a:pathLst>
                <a:path w="1136650" h="909320">
                  <a:moveTo>
                    <a:pt x="1136650" y="1270"/>
                  </a:moveTo>
                  <a:lnTo>
                    <a:pt x="1136561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908050"/>
                  </a:lnTo>
                  <a:lnTo>
                    <a:pt x="228" y="908050"/>
                  </a:lnTo>
                  <a:lnTo>
                    <a:pt x="228" y="909320"/>
                  </a:lnTo>
                  <a:lnTo>
                    <a:pt x="1136421" y="909320"/>
                  </a:lnTo>
                  <a:lnTo>
                    <a:pt x="1136421" y="908050"/>
                  </a:lnTo>
                  <a:lnTo>
                    <a:pt x="1136650" y="908050"/>
                  </a:lnTo>
                  <a:lnTo>
                    <a:pt x="1136650" y="1270"/>
                  </a:lnTo>
                  <a:close/>
                </a:path>
              </a:pathLst>
            </a:custGeom>
            <a:solidFill>
              <a:srgbClr val="FF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59418" y="2808958"/>
              <a:ext cx="1137285" cy="909955"/>
            </a:xfrm>
            <a:custGeom>
              <a:avLst/>
              <a:gdLst/>
              <a:ahLst/>
              <a:cxnLst/>
              <a:rect l="l" t="t" r="r" b="b"/>
              <a:pathLst>
                <a:path w="1137285" h="909954">
                  <a:moveTo>
                    <a:pt x="0" y="1554"/>
                  </a:moveTo>
                  <a:lnTo>
                    <a:pt x="0" y="696"/>
                  </a:lnTo>
                  <a:lnTo>
                    <a:pt x="696" y="0"/>
                  </a:lnTo>
                  <a:lnTo>
                    <a:pt x="1554" y="0"/>
                  </a:lnTo>
                  <a:lnTo>
                    <a:pt x="1135101" y="0"/>
                  </a:lnTo>
                  <a:lnTo>
                    <a:pt x="1135514" y="0"/>
                  </a:lnTo>
                  <a:lnTo>
                    <a:pt x="1135909" y="163"/>
                  </a:lnTo>
                  <a:lnTo>
                    <a:pt x="1136201" y="455"/>
                  </a:lnTo>
                  <a:lnTo>
                    <a:pt x="1136493" y="746"/>
                  </a:lnTo>
                  <a:lnTo>
                    <a:pt x="1136656" y="1142"/>
                  </a:lnTo>
                  <a:lnTo>
                    <a:pt x="1136656" y="1554"/>
                  </a:lnTo>
                  <a:lnTo>
                    <a:pt x="1136656" y="907876"/>
                  </a:lnTo>
                  <a:lnTo>
                    <a:pt x="1136656" y="908735"/>
                  </a:lnTo>
                  <a:lnTo>
                    <a:pt x="1135960" y="909431"/>
                  </a:lnTo>
                  <a:lnTo>
                    <a:pt x="1135101" y="909431"/>
                  </a:lnTo>
                  <a:lnTo>
                    <a:pt x="1554" y="909431"/>
                  </a:lnTo>
                  <a:lnTo>
                    <a:pt x="696" y="909431"/>
                  </a:lnTo>
                  <a:lnTo>
                    <a:pt x="0" y="908735"/>
                  </a:lnTo>
                  <a:lnTo>
                    <a:pt x="0" y="907876"/>
                  </a:lnTo>
                  <a:lnTo>
                    <a:pt x="0" y="1554"/>
                  </a:lnTo>
                  <a:close/>
                </a:path>
              </a:pathLst>
            </a:custGeom>
            <a:ln w="9524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120708" y="2920763"/>
            <a:ext cx="1664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137920" algn="l"/>
              </a:tabLst>
            </a:pP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2800" b="1" dirty="0">
                <a:solidFill>
                  <a:srgbClr val="FFFFFF"/>
                </a:solidFill>
                <a:latin typeface="Times New Roman"/>
                <a:cs typeface="Times New Roman"/>
              </a:rPr>
              <a:t>3	</a:t>
            </a: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M4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092892" y="1893182"/>
            <a:ext cx="1070610" cy="919480"/>
            <a:chOff x="4092892" y="1893182"/>
            <a:chExt cx="1070610" cy="919480"/>
          </a:xfrm>
        </p:grpSpPr>
        <p:sp>
          <p:nvSpPr>
            <p:cNvPr id="20" name="object 20"/>
            <p:cNvSpPr/>
            <p:nvPr/>
          </p:nvSpPr>
          <p:spPr>
            <a:xfrm>
              <a:off x="4097655" y="1897392"/>
              <a:ext cx="1061085" cy="910590"/>
            </a:xfrm>
            <a:custGeom>
              <a:avLst/>
              <a:gdLst/>
              <a:ahLst/>
              <a:cxnLst/>
              <a:rect l="l" t="t" r="r" b="b"/>
              <a:pathLst>
                <a:path w="1061085" h="910589">
                  <a:moveTo>
                    <a:pt x="1060767" y="1270"/>
                  </a:moveTo>
                  <a:lnTo>
                    <a:pt x="1059789" y="1270"/>
                  </a:lnTo>
                  <a:lnTo>
                    <a:pt x="1059789" y="0"/>
                  </a:lnTo>
                  <a:lnTo>
                    <a:pt x="622" y="0"/>
                  </a:lnTo>
                  <a:lnTo>
                    <a:pt x="622" y="127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0" y="909320"/>
                  </a:lnTo>
                  <a:lnTo>
                    <a:pt x="647" y="909320"/>
                  </a:lnTo>
                  <a:lnTo>
                    <a:pt x="647" y="910590"/>
                  </a:lnTo>
                  <a:lnTo>
                    <a:pt x="1060119" y="910590"/>
                  </a:lnTo>
                  <a:lnTo>
                    <a:pt x="1060119" y="909320"/>
                  </a:lnTo>
                  <a:lnTo>
                    <a:pt x="1060767" y="909320"/>
                  </a:lnTo>
                  <a:lnTo>
                    <a:pt x="1060767" y="2540"/>
                  </a:lnTo>
                  <a:lnTo>
                    <a:pt x="1060767" y="1270"/>
                  </a:lnTo>
                  <a:close/>
                </a:path>
              </a:pathLst>
            </a:custGeom>
            <a:solidFill>
              <a:srgbClr val="8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097654" y="1897945"/>
              <a:ext cx="1061085" cy="909955"/>
            </a:xfrm>
            <a:custGeom>
              <a:avLst/>
              <a:gdLst/>
              <a:ahLst/>
              <a:cxnLst/>
              <a:rect l="l" t="t" r="r" b="b"/>
              <a:pathLst>
                <a:path w="1061085" h="909955">
                  <a:moveTo>
                    <a:pt x="0" y="1555"/>
                  </a:moveTo>
                  <a:lnTo>
                    <a:pt x="0" y="696"/>
                  </a:lnTo>
                  <a:lnTo>
                    <a:pt x="696" y="0"/>
                  </a:lnTo>
                  <a:lnTo>
                    <a:pt x="1554" y="0"/>
                  </a:lnTo>
                  <a:lnTo>
                    <a:pt x="1059219" y="0"/>
                  </a:lnTo>
                  <a:lnTo>
                    <a:pt x="1059632" y="0"/>
                  </a:lnTo>
                  <a:lnTo>
                    <a:pt x="1060027" y="163"/>
                  </a:lnTo>
                  <a:lnTo>
                    <a:pt x="1060319" y="455"/>
                  </a:lnTo>
                  <a:lnTo>
                    <a:pt x="1060610" y="747"/>
                  </a:lnTo>
                  <a:lnTo>
                    <a:pt x="1060774" y="1142"/>
                  </a:lnTo>
                  <a:lnTo>
                    <a:pt x="1060774" y="1555"/>
                  </a:lnTo>
                  <a:lnTo>
                    <a:pt x="1060774" y="907876"/>
                  </a:lnTo>
                  <a:lnTo>
                    <a:pt x="1060774" y="908735"/>
                  </a:lnTo>
                  <a:lnTo>
                    <a:pt x="1060078" y="909431"/>
                  </a:lnTo>
                  <a:lnTo>
                    <a:pt x="1059219" y="909431"/>
                  </a:lnTo>
                  <a:lnTo>
                    <a:pt x="1554" y="909431"/>
                  </a:lnTo>
                  <a:lnTo>
                    <a:pt x="696" y="909431"/>
                  </a:lnTo>
                  <a:lnTo>
                    <a:pt x="0" y="908735"/>
                  </a:lnTo>
                  <a:lnTo>
                    <a:pt x="0" y="907876"/>
                  </a:lnTo>
                  <a:lnTo>
                    <a:pt x="0" y="1555"/>
                  </a:lnTo>
                  <a:close/>
                </a:path>
              </a:pathLst>
            </a:custGeom>
            <a:ln w="9524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097654" y="2085668"/>
            <a:ext cx="10610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M2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1532" y="489134"/>
            <a:ext cx="28098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System</a:t>
            </a:r>
            <a:r>
              <a:rPr spc="-90" dirty="0"/>
              <a:t> </a:t>
            </a:r>
            <a:r>
              <a:rPr spc="-5" dirty="0"/>
              <a:t>Testing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66511" y="1862912"/>
            <a:ext cx="8151495" cy="222948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71475" marR="401955" indent="-359410">
              <a:lnSpc>
                <a:spcPts val="2630"/>
              </a:lnSpc>
              <a:spcBef>
                <a:spcPts val="39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After </a:t>
            </a:r>
            <a:r>
              <a:rPr sz="2400" dirty="0">
                <a:latin typeface="Calibri"/>
                <a:cs typeface="Calibri"/>
              </a:rPr>
              <a:t>all </a:t>
            </a:r>
            <a:r>
              <a:rPr sz="2400" spc="-5" dirty="0">
                <a:latin typeface="Calibri"/>
                <a:cs typeface="Calibri"/>
              </a:rPr>
              <a:t>the modules have been successfully integrated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tested: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7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system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carried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out.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19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Goal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system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testing:</a:t>
            </a:r>
            <a:endParaRPr sz="2400">
              <a:latin typeface="Calibri"/>
              <a:cs typeface="Calibri"/>
            </a:endParaRPr>
          </a:p>
          <a:p>
            <a:pPr marL="735330" marR="5080" lvl="1" indent="-322580">
              <a:lnSpc>
                <a:spcPts val="2590"/>
              </a:lnSpc>
              <a:spcBef>
                <a:spcPts val="520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ensure that the developed system functions </a:t>
            </a:r>
            <a:r>
              <a:rPr sz="2400" dirty="0">
                <a:latin typeface="Calibri"/>
                <a:cs typeface="Calibri"/>
              </a:rPr>
              <a:t>according </a:t>
            </a:r>
            <a:r>
              <a:rPr sz="2400" spc="-5" dirty="0">
                <a:latin typeface="Calibri"/>
                <a:cs typeface="Calibri"/>
              </a:rPr>
              <a:t>to its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requirements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specified 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 SRS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document.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1532" y="489134"/>
            <a:ext cx="2476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Maintenance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158" y="1321891"/>
            <a:ext cx="7793355" cy="186753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32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Maintenance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software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product:</a:t>
            </a:r>
            <a:endParaRPr sz="2400">
              <a:latin typeface="Calibri"/>
              <a:cs typeface="Calibri"/>
            </a:endParaRPr>
          </a:p>
          <a:p>
            <a:pPr marL="735330" marR="5080" lvl="1" indent="-322580">
              <a:lnSpc>
                <a:spcPts val="2590"/>
              </a:lnSpc>
              <a:spcBef>
                <a:spcPts val="550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requires much more effort than the effort to develop the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product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itself.</a:t>
            </a:r>
            <a:endParaRPr sz="2400">
              <a:latin typeface="Calibri"/>
              <a:cs typeface="Calibri"/>
            </a:endParaRPr>
          </a:p>
          <a:p>
            <a:pPr marL="735330" marR="497205" lvl="1" indent="-322580">
              <a:lnSpc>
                <a:spcPts val="2590"/>
              </a:lnSpc>
              <a:spcBef>
                <a:spcPts val="520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development effort to maintenance effort is typically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40:60.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1532" y="489134"/>
            <a:ext cx="4031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Maintenance</a:t>
            </a:r>
            <a:r>
              <a:rPr spc="-85" dirty="0"/>
              <a:t> </a:t>
            </a:r>
            <a:r>
              <a:rPr spc="-5" dirty="0"/>
              <a:t>(CONT.)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158" y="1397810"/>
            <a:ext cx="7656830" cy="349059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32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Corrective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maintenance:</a:t>
            </a:r>
            <a:endParaRPr sz="2400">
              <a:latin typeface="Calibri"/>
              <a:cs typeface="Calibri"/>
            </a:endParaRPr>
          </a:p>
          <a:p>
            <a:pPr marL="735330" marR="427355" lvl="1" indent="-322580">
              <a:lnSpc>
                <a:spcPts val="2600"/>
              </a:lnSpc>
              <a:spcBef>
                <a:spcPts val="54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  <a:tab pos="3565525" algn="l"/>
              </a:tabLst>
            </a:pPr>
            <a:r>
              <a:rPr sz="2400" spc="-5" dirty="0">
                <a:latin typeface="Calibri"/>
                <a:cs typeface="Calibri"/>
              </a:rPr>
              <a:t>Correct errors which were not discovered during the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product development	phases.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Perfective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maintenance: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Improve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implementation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enhance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functionalities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system.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19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Adaptive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maintenance: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195"/>
              </a:spcBef>
              <a:buClr>
                <a:srgbClr val="0F6FC6"/>
              </a:buClr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Port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software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new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environment,</a:t>
            </a:r>
            <a:endParaRPr sz="2400">
              <a:latin typeface="Calibri"/>
              <a:cs typeface="Calibri"/>
            </a:endParaRPr>
          </a:p>
          <a:p>
            <a:pPr marL="1009015" lvl="2" indent="-309880">
              <a:lnSpc>
                <a:spcPct val="100000"/>
              </a:lnSpc>
              <a:spcBef>
                <a:spcPts val="195"/>
              </a:spcBef>
              <a:buClr>
                <a:srgbClr val="009DD9"/>
              </a:buClr>
              <a:buSzPct val="68750"/>
              <a:buFont typeface="Segoe UI Symbol"/>
              <a:buChar char="⚫"/>
              <a:tabLst>
                <a:tab pos="1008380" algn="l"/>
                <a:tab pos="1009650" algn="l"/>
              </a:tabLst>
            </a:pPr>
            <a:r>
              <a:rPr sz="2400" spc="-5" dirty="0">
                <a:latin typeface="Calibri"/>
                <a:cs typeface="Calibri"/>
              </a:rPr>
              <a:t>e.g.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computer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new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operating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system.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9768" y="1122989"/>
            <a:ext cx="5829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Evolution</a:t>
            </a:r>
            <a:r>
              <a:rPr spc="-35" dirty="0"/>
              <a:t> </a:t>
            </a:r>
            <a:r>
              <a:rPr spc="-5" dirty="0"/>
              <a:t>of</a:t>
            </a:r>
            <a:r>
              <a:rPr spc="-30" dirty="0"/>
              <a:t> </a:t>
            </a:r>
            <a:r>
              <a:rPr spc="-5" dirty="0"/>
              <a:t>Design</a:t>
            </a:r>
            <a:r>
              <a:rPr spc="-30" dirty="0"/>
              <a:t> </a:t>
            </a:r>
            <a:r>
              <a:rPr spc="-5" dirty="0"/>
              <a:t>Techniques</a:t>
            </a:r>
          </a:p>
        </p:txBody>
      </p:sp>
      <p:sp>
        <p:nvSpPr>
          <p:cNvPr id="9" name="object 9"/>
          <p:cNvSpPr/>
          <p:nvPr/>
        </p:nvSpPr>
        <p:spPr>
          <a:xfrm>
            <a:off x="1138237" y="2425700"/>
            <a:ext cx="5462270" cy="3192780"/>
          </a:xfrm>
          <a:custGeom>
            <a:avLst/>
            <a:gdLst/>
            <a:ahLst/>
            <a:cxnLst/>
            <a:rect l="l" t="t" r="r" b="b"/>
            <a:pathLst>
              <a:path w="5462270" h="3192779">
                <a:moveTo>
                  <a:pt x="0" y="2769922"/>
                </a:moveTo>
                <a:lnTo>
                  <a:pt x="1738311" y="2769922"/>
                </a:lnTo>
                <a:lnTo>
                  <a:pt x="1738311" y="3192214"/>
                </a:lnTo>
                <a:lnTo>
                  <a:pt x="0" y="3192214"/>
                </a:lnTo>
                <a:lnTo>
                  <a:pt x="0" y="2769922"/>
                </a:lnTo>
                <a:close/>
              </a:path>
              <a:path w="5462270" h="3192779">
                <a:moveTo>
                  <a:pt x="671511" y="1738706"/>
                </a:moveTo>
                <a:lnTo>
                  <a:pt x="2881954" y="1738706"/>
                </a:lnTo>
                <a:lnTo>
                  <a:pt x="2881954" y="2464669"/>
                </a:lnTo>
                <a:lnTo>
                  <a:pt x="671511" y="2464669"/>
                </a:lnTo>
                <a:lnTo>
                  <a:pt x="671511" y="1738706"/>
                </a:lnTo>
                <a:close/>
              </a:path>
              <a:path w="5462270" h="3192779">
                <a:moveTo>
                  <a:pt x="3338511" y="0"/>
                </a:moveTo>
                <a:lnTo>
                  <a:pt x="5461959" y="0"/>
                </a:lnTo>
                <a:lnTo>
                  <a:pt x="5461959" y="579378"/>
                </a:lnTo>
                <a:lnTo>
                  <a:pt x="3338511" y="579378"/>
                </a:lnTo>
                <a:lnTo>
                  <a:pt x="3338511" y="0"/>
                </a:lnTo>
                <a:close/>
              </a:path>
              <a:path w="5462270" h="3192779">
                <a:moveTo>
                  <a:pt x="1745296" y="764428"/>
                </a:moveTo>
                <a:lnTo>
                  <a:pt x="3868426" y="764428"/>
                </a:lnTo>
                <a:lnTo>
                  <a:pt x="3868426" y="1490392"/>
                </a:lnTo>
                <a:lnTo>
                  <a:pt x="1745296" y="1490392"/>
                </a:lnTo>
                <a:lnTo>
                  <a:pt x="1745296" y="764428"/>
                </a:lnTo>
                <a:close/>
              </a:path>
            </a:pathLst>
          </a:custGeom>
          <a:ln w="284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35062" y="1808653"/>
            <a:ext cx="6215380" cy="3696335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4413250">
              <a:lnSpc>
                <a:spcPct val="100000"/>
              </a:lnSpc>
              <a:spcBef>
                <a:spcPts val="1245"/>
              </a:spcBef>
            </a:pPr>
            <a:r>
              <a:rPr sz="2000" b="1" spc="-5" dirty="0">
                <a:latin typeface="Times New Roman"/>
                <a:cs typeface="Times New Roman"/>
              </a:rPr>
              <a:t>Object-Oriented</a:t>
            </a:r>
            <a:endParaRPr sz="2000">
              <a:latin typeface="Times New Roman"/>
              <a:cs typeface="Times New Roman"/>
            </a:endParaRPr>
          </a:p>
          <a:p>
            <a:pPr marL="3350895">
              <a:lnSpc>
                <a:spcPts val="2215"/>
              </a:lnSpc>
              <a:spcBef>
                <a:spcPts val="1145"/>
              </a:spcBef>
            </a:pPr>
            <a:r>
              <a:rPr sz="2000" b="1" spc="-5" dirty="0">
                <a:latin typeface="Times New Roman"/>
                <a:cs typeface="Times New Roman"/>
              </a:rPr>
              <a:t>Data</a:t>
            </a:r>
            <a:endParaRPr sz="2000">
              <a:latin typeface="Times New Roman"/>
              <a:cs typeface="Times New Roman"/>
            </a:endParaRPr>
          </a:p>
          <a:p>
            <a:pPr marL="3350895">
              <a:lnSpc>
                <a:spcPts val="2215"/>
              </a:lnSpc>
            </a:pPr>
            <a:r>
              <a:rPr sz="2000" b="1" dirty="0">
                <a:latin typeface="Times New Roman"/>
                <a:cs typeface="Times New Roman"/>
              </a:rPr>
              <a:t>flow-based(vlsi)</a:t>
            </a:r>
            <a:endParaRPr sz="2000">
              <a:latin typeface="Times New Roman"/>
              <a:cs typeface="Times New Roman"/>
            </a:endParaRPr>
          </a:p>
          <a:p>
            <a:pPr marL="1757680">
              <a:lnSpc>
                <a:spcPts val="2215"/>
              </a:lnSpc>
              <a:spcBef>
                <a:spcPts val="1595"/>
              </a:spcBef>
            </a:pPr>
            <a:r>
              <a:rPr sz="2000" b="1" spc="-5" dirty="0">
                <a:latin typeface="Times New Roman"/>
                <a:cs typeface="Times New Roman"/>
              </a:rPr>
              <a:t>Data</a:t>
            </a:r>
            <a:endParaRPr sz="2000">
              <a:latin typeface="Times New Roman"/>
              <a:cs typeface="Times New Roman"/>
            </a:endParaRPr>
          </a:p>
          <a:p>
            <a:pPr marL="1757680">
              <a:lnSpc>
                <a:spcPts val="2025"/>
              </a:lnSpc>
            </a:pPr>
            <a:r>
              <a:rPr sz="2000" b="1" spc="-5" dirty="0">
                <a:latin typeface="Times New Roman"/>
                <a:cs typeface="Times New Roman"/>
              </a:rPr>
              <a:t>structure-based(IC</a:t>
            </a:r>
            <a:endParaRPr sz="2000">
              <a:latin typeface="Times New Roman"/>
              <a:cs typeface="Times New Roman"/>
            </a:endParaRPr>
          </a:p>
          <a:p>
            <a:pPr marL="1757680">
              <a:lnSpc>
                <a:spcPts val="2215"/>
              </a:lnSpc>
            </a:pPr>
            <a:r>
              <a:rPr sz="2000" b="1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683895">
              <a:lnSpc>
                <a:spcPts val="2215"/>
              </a:lnSpc>
              <a:spcBef>
                <a:spcPts val="1220"/>
              </a:spcBef>
            </a:pPr>
            <a:r>
              <a:rPr sz="2000" b="1" spc="-5" dirty="0">
                <a:latin typeface="Times New Roman"/>
                <a:cs typeface="Times New Roman"/>
              </a:rPr>
              <a:t>Control</a:t>
            </a:r>
            <a:endParaRPr sz="2000">
              <a:latin typeface="Times New Roman"/>
              <a:cs typeface="Times New Roman"/>
            </a:endParaRPr>
          </a:p>
          <a:p>
            <a:pPr marL="683895" marR="3349625">
              <a:lnSpc>
                <a:spcPts val="2030"/>
              </a:lnSpc>
              <a:spcBef>
                <a:spcPts val="190"/>
              </a:spcBef>
            </a:pPr>
            <a:r>
              <a:rPr sz="2000" b="1" dirty="0">
                <a:latin typeface="Times New Roman"/>
                <a:cs typeface="Times New Roman"/>
              </a:rPr>
              <a:t>flow-based/Structur  </a:t>
            </a:r>
            <a:r>
              <a:rPr sz="2000" b="1" spc="-5" dirty="0">
                <a:latin typeface="Times New Roman"/>
                <a:cs typeface="Times New Roman"/>
              </a:rPr>
              <a:t>ed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2000" b="1" spc="-5" dirty="0">
                <a:latin typeface="Times New Roman"/>
                <a:cs typeface="Times New Roman"/>
              </a:rPr>
              <a:t>Explanatory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80004" y="1975443"/>
            <a:ext cx="5083175" cy="3262629"/>
          </a:xfrm>
          <a:custGeom>
            <a:avLst/>
            <a:gdLst/>
            <a:ahLst/>
            <a:cxnLst/>
            <a:rect l="l" t="t" r="r" b="b"/>
            <a:pathLst>
              <a:path w="5083175" h="3262629">
                <a:moveTo>
                  <a:pt x="0" y="3262525"/>
                </a:moveTo>
                <a:lnTo>
                  <a:pt x="56557" y="3259202"/>
                </a:lnTo>
                <a:lnTo>
                  <a:pt x="112023" y="3254263"/>
                </a:lnTo>
                <a:lnTo>
                  <a:pt x="165368" y="3246151"/>
                </a:lnTo>
                <a:lnTo>
                  <a:pt x="215559" y="3233309"/>
                </a:lnTo>
                <a:lnTo>
                  <a:pt x="261566" y="3214181"/>
                </a:lnTo>
                <a:lnTo>
                  <a:pt x="302357" y="3187210"/>
                </a:lnTo>
                <a:lnTo>
                  <a:pt x="333108" y="3153210"/>
                </a:lnTo>
                <a:lnTo>
                  <a:pt x="360799" y="3108446"/>
                </a:lnTo>
                <a:lnTo>
                  <a:pt x="385430" y="3057538"/>
                </a:lnTo>
                <a:lnTo>
                  <a:pt x="407002" y="3005106"/>
                </a:lnTo>
                <a:lnTo>
                  <a:pt x="425513" y="2955772"/>
                </a:lnTo>
                <a:lnTo>
                  <a:pt x="440965" y="2914155"/>
                </a:lnTo>
                <a:lnTo>
                  <a:pt x="453357" y="2884875"/>
                </a:lnTo>
              </a:path>
              <a:path w="5083175" h="3262629">
                <a:moveTo>
                  <a:pt x="2807652" y="1576"/>
                </a:moveTo>
                <a:lnTo>
                  <a:pt x="2807652" y="705"/>
                </a:lnTo>
                <a:lnTo>
                  <a:pt x="2808358" y="0"/>
                </a:lnTo>
                <a:lnTo>
                  <a:pt x="2809229" y="0"/>
                </a:lnTo>
                <a:lnTo>
                  <a:pt x="5080971" y="0"/>
                </a:lnTo>
                <a:lnTo>
                  <a:pt x="5081389" y="0"/>
                </a:lnTo>
                <a:lnTo>
                  <a:pt x="5081790" y="166"/>
                </a:lnTo>
                <a:lnTo>
                  <a:pt x="5082086" y="461"/>
                </a:lnTo>
                <a:lnTo>
                  <a:pt x="5082381" y="757"/>
                </a:lnTo>
                <a:lnTo>
                  <a:pt x="5082547" y="1158"/>
                </a:lnTo>
                <a:lnTo>
                  <a:pt x="5082547" y="1576"/>
                </a:lnTo>
                <a:lnTo>
                  <a:pt x="5082547" y="376430"/>
                </a:lnTo>
                <a:lnTo>
                  <a:pt x="5082547" y="377301"/>
                </a:lnTo>
                <a:lnTo>
                  <a:pt x="5081842" y="378006"/>
                </a:lnTo>
                <a:lnTo>
                  <a:pt x="5080971" y="378006"/>
                </a:lnTo>
                <a:lnTo>
                  <a:pt x="2809229" y="378006"/>
                </a:lnTo>
                <a:lnTo>
                  <a:pt x="2808358" y="378006"/>
                </a:lnTo>
                <a:lnTo>
                  <a:pt x="2807652" y="377301"/>
                </a:lnTo>
                <a:lnTo>
                  <a:pt x="2807652" y="376430"/>
                </a:lnTo>
                <a:lnTo>
                  <a:pt x="2807652" y="1576"/>
                </a:lnTo>
                <a:close/>
              </a:path>
              <a:path w="5083175" h="3262629">
                <a:moveTo>
                  <a:pt x="4021772" y="833156"/>
                </a:moveTo>
                <a:lnTo>
                  <a:pt x="4070293" y="829854"/>
                </a:lnTo>
                <a:lnTo>
                  <a:pt x="4118120" y="825295"/>
                </a:lnTo>
                <a:lnTo>
                  <a:pt x="4164605" y="818310"/>
                </a:lnTo>
                <a:lnTo>
                  <a:pt x="4209098" y="807730"/>
                </a:lnTo>
                <a:lnTo>
                  <a:pt x="4250949" y="792386"/>
                </a:lnTo>
                <a:lnTo>
                  <a:pt x="4289510" y="771109"/>
                </a:lnTo>
                <a:lnTo>
                  <a:pt x="4324130" y="742728"/>
                </a:lnTo>
                <a:lnTo>
                  <a:pt x="4351205" y="707847"/>
                </a:lnTo>
                <a:lnTo>
                  <a:pt x="4375936" y="662515"/>
                </a:lnTo>
                <a:lnTo>
                  <a:pt x="4398325" y="610457"/>
                </a:lnTo>
                <a:lnTo>
                  <a:pt x="4418371" y="555395"/>
                </a:lnTo>
                <a:lnTo>
                  <a:pt x="4436075" y="501054"/>
                </a:lnTo>
                <a:lnTo>
                  <a:pt x="4451436" y="451156"/>
                </a:lnTo>
                <a:lnTo>
                  <a:pt x="4464455" y="409427"/>
                </a:lnTo>
                <a:lnTo>
                  <a:pt x="4475130" y="379588"/>
                </a:lnTo>
              </a:path>
              <a:path w="5083175" h="3262629">
                <a:moveTo>
                  <a:pt x="2428239" y="1364580"/>
                </a:moveTo>
                <a:lnTo>
                  <a:pt x="2484797" y="1361257"/>
                </a:lnTo>
                <a:lnTo>
                  <a:pt x="2540263" y="1356318"/>
                </a:lnTo>
                <a:lnTo>
                  <a:pt x="2593608" y="1348206"/>
                </a:lnTo>
                <a:lnTo>
                  <a:pt x="2643799" y="1335364"/>
                </a:lnTo>
                <a:lnTo>
                  <a:pt x="2689806" y="1316236"/>
                </a:lnTo>
                <a:lnTo>
                  <a:pt x="2730597" y="1289265"/>
                </a:lnTo>
                <a:lnTo>
                  <a:pt x="2761348" y="1255265"/>
                </a:lnTo>
                <a:lnTo>
                  <a:pt x="2789039" y="1210501"/>
                </a:lnTo>
                <a:lnTo>
                  <a:pt x="2813670" y="1159593"/>
                </a:lnTo>
                <a:lnTo>
                  <a:pt x="2835242" y="1107161"/>
                </a:lnTo>
                <a:lnTo>
                  <a:pt x="2853753" y="1057827"/>
                </a:lnTo>
                <a:lnTo>
                  <a:pt x="2869205" y="1016210"/>
                </a:lnTo>
                <a:lnTo>
                  <a:pt x="2881597" y="986930"/>
                </a:lnTo>
              </a:path>
              <a:path w="5083175" h="3262629">
                <a:moveTo>
                  <a:pt x="1441767" y="2275594"/>
                </a:moveTo>
                <a:lnTo>
                  <a:pt x="1498154" y="2271463"/>
                </a:lnTo>
                <a:lnTo>
                  <a:pt x="1552984" y="2264555"/>
                </a:lnTo>
                <a:lnTo>
                  <a:pt x="1604786" y="2252182"/>
                </a:lnTo>
                <a:lnTo>
                  <a:pt x="1652087" y="2231653"/>
                </a:lnTo>
                <a:lnTo>
                  <a:pt x="1693418" y="2200278"/>
                </a:lnTo>
                <a:lnTo>
                  <a:pt x="1719019" y="2166279"/>
                </a:lnTo>
                <a:lnTo>
                  <a:pt x="1742057" y="2121515"/>
                </a:lnTo>
                <a:lnTo>
                  <a:pt x="1762544" y="2070607"/>
                </a:lnTo>
                <a:lnTo>
                  <a:pt x="1780494" y="2018175"/>
                </a:lnTo>
                <a:lnTo>
                  <a:pt x="1795919" y="1968841"/>
                </a:lnTo>
                <a:lnTo>
                  <a:pt x="1808831" y="1927223"/>
                </a:lnTo>
                <a:lnTo>
                  <a:pt x="1819243" y="1897944"/>
                </a:lnTo>
              </a:path>
            </a:pathLst>
          </a:custGeom>
          <a:ln w="284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58413" y="766533"/>
            <a:ext cx="3296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Build</a:t>
            </a:r>
            <a:r>
              <a:rPr spc="-40" dirty="0"/>
              <a:t> </a:t>
            </a:r>
            <a:r>
              <a:rPr dirty="0"/>
              <a:t>&amp;</a:t>
            </a:r>
            <a:r>
              <a:rPr spc="-30" dirty="0"/>
              <a:t> </a:t>
            </a:r>
            <a:r>
              <a:rPr spc="-5" dirty="0"/>
              <a:t>Fix</a:t>
            </a:r>
            <a:r>
              <a:rPr spc="-35" dirty="0"/>
              <a:t> </a:t>
            </a:r>
            <a:r>
              <a:rPr spc="-5" dirty="0"/>
              <a:t>Model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9569" y="1919904"/>
            <a:ext cx="3748404" cy="105791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613410" marR="5080" indent="-601345">
              <a:lnSpc>
                <a:spcPts val="2630"/>
              </a:lnSpc>
              <a:spcBef>
                <a:spcPts val="395"/>
              </a:spcBef>
              <a:buFont typeface="Segoe UI Symbol"/>
              <a:buChar char="⚫"/>
              <a:tabLst>
                <a:tab pos="613410" algn="l"/>
                <a:tab pos="614045" algn="l"/>
                <a:tab pos="1720214" algn="l"/>
                <a:tab pos="2588895" algn="l"/>
              </a:tabLst>
            </a:pPr>
            <a:r>
              <a:rPr sz="2400" spc="-5" dirty="0">
                <a:latin typeface="Calibri"/>
                <a:cs typeface="Calibri"/>
              </a:rPr>
              <a:t>Product is constructed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without	specifications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attempt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	</a:t>
            </a:r>
            <a:r>
              <a:rPr sz="2400" spc="-5" dirty="0">
                <a:latin typeface="Calibri"/>
                <a:cs typeface="Calibri"/>
              </a:rPr>
              <a:t>design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0595" y="3270598"/>
            <a:ext cx="3314065" cy="72453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613410" marR="5080" indent="-601345">
              <a:lnSpc>
                <a:spcPts val="2630"/>
              </a:lnSpc>
              <a:spcBef>
                <a:spcPts val="395"/>
              </a:spcBef>
              <a:buFont typeface="Segoe UI Symbol"/>
              <a:buChar char="⚫"/>
              <a:tabLst>
                <a:tab pos="613410" algn="l"/>
                <a:tab pos="614045" algn="l"/>
                <a:tab pos="1463040" algn="l"/>
                <a:tab pos="2108200" algn="l"/>
                <a:tab pos="2834640" algn="l"/>
              </a:tabLst>
            </a:pPr>
            <a:r>
              <a:rPr sz="2400" spc="-5" dirty="0">
                <a:latin typeface="Calibri"/>
                <a:cs typeface="Calibri"/>
              </a:rPr>
              <a:t>Adho</a:t>
            </a:r>
            <a:r>
              <a:rPr sz="2400" dirty="0">
                <a:latin typeface="Calibri"/>
                <a:cs typeface="Calibri"/>
              </a:rPr>
              <a:t>c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approach	and  </a:t>
            </a:r>
            <a:r>
              <a:rPr sz="2400" spc="-5" dirty="0">
                <a:latin typeface="Calibri"/>
                <a:cs typeface="Calibri"/>
              </a:rPr>
              <a:t>not	well	defined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3811" y="4581347"/>
            <a:ext cx="2813050" cy="72453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613410" marR="5080" indent="-601345">
              <a:lnSpc>
                <a:spcPts val="2630"/>
              </a:lnSpc>
              <a:spcBef>
                <a:spcPts val="395"/>
              </a:spcBef>
              <a:buFont typeface="Segoe UI Symbol"/>
              <a:buChar char="⚫"/>
              <a:tabLst>
                <a:tab pos="613410" algn="l"/>
                <a:tab pos="614045" algn="l"/>
              </a:tabLst>
            </a:pPr>
            <a:r>
              <a:rPr sz="2400" spc="-5" dirty="0">
                <a:latin typeface="Calibri"/>
                <a:cs typeface="Calibri"/>
              </a:rPr>
              <a:t>Simple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two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phase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445029" y="3958594"/>
            <a:ext cx="783590" cy="863600"/>
            <a:chOff x="7445029" y="3958594"/>
            <a:chExt cx="783590" cy="863600"/>
          </a:xfrm>
        </p:grpSpPr>
        <p:sp>
          <p:nvSpPr>
            <p:cNvPr id="13" name="object 13"/>
            <p:cNvSpPr/>
            <p:nvPr/>
          </p:nvSpPr>
          <p:spPr>
            <a:xfrm>
              <a:off x="7464079" y="3977644"/>
              <a:ext cx="745490" cy="825500"/>
            </a:xfrm>
            <a:custGeom>
              <a:avLst/>
              <a:gdLst/>
              <a:ahLst/>
              <a:cxnLst/>
              <a:rect l="l" t="t" r="r" b="b"/>
              <a:pathLst>
                <a:path w="745490" h="825500">
                  <a:moveTo>
                    <a:pt x="372513" y="825270"/>
                  </a:moveTo>
                  <a:lnTo>
                    <a:pt x="331952" y="822847"/>
                  </a:lnTo>
                  <a:lnTo>
                    <a:pt x="292648" y="815747"/>
                  </a:lnTo>
                  <a:lnTo>
                    <a:pt x="254831" y="804220"/>
                  </a:lnTo>
                  <a:lnTo>
                    <a:pt x="218730" y="788522"/>
                  </a:lnTo>
                  <a:lnTo>
                    <a:pt x="184570" y="768903"/>
                  </a:lnTo>
                  <a:lnTo>
                    <a:pt x="152581" y="745616"/>
                  </a:lnTo>
                  <a:lnTo>
                    <a:pt x="122990" y="718913"/>
                  </a:lnTo>
                  <a:lnTo>
                    <a:pt x="96027" y="689048"/>
                  </a:lnTo>
                  <a:lnTo>
                    <a:pt x="71920" y="656272"/>
                  </a:lnTo>
                  <a:lnTo>
                    <a:pt x="50894" y="620838"/>
                  </a:lnTo>
                  <a:lnTo>
                    <a:pt x="33180" y="582998"/>
                  </a:lnTo>
                  <a:lnTo>
                    <a:pt x="19005" y="543006"/>
                  </a:lnTo>
                  <a:lnTo>
                    <a:pt x="8598" y="501113"/>
                  </a:lnTo>
                  <a:lnTo>
                    <a:pt x="2187" y="457572"/>
                  </a:lnTo>
                  <a:lnTo>
                    <a:pt x="0" y="412634"/>
                  </a:lnTo>
                  <a:lnTo>
                    <a:pt x="2187" y="367698"/>
                  </a:lnTo>
                  <a:lnTo>
                    <a:pt x="8598" y="324156"/>
                  </a:lnTo>
                  <a:lnTo>
                    <a:pt x="19005" y="282263"/>
                  </a:lnTo>
                  <a:lnTo>
                    <a:pt x="33180" y="242271"/>
                  </a:lnTo>
                  <a:lnTo>
                    <a:pt x="50894" y="204431"/>
                  </a:lnTo>
                  <a:lnTo>
                    <a:pt x="71920" y="168997"/>
                  </a:lnTo>
                  <a:lnTo>
                    <a:pt x="96027" y="136222"/>
                  </a:lnTo>
                  <a:lnTo>
                    <a:pt x="122990" y="106356"/>
                  </a:lnTo>
                  <a:lnTo>
                    <a:pt x="152581" y="79653"/>
                  </a:lnTo>
                  <a:lnTo>
                    <a:pt x="184570" y="56366"/>
                  </a:lnTo>
                  <a:lnTo>
                    <a:pt x="218730" y="36748"/>
                  </a:lnTo>
                  <a:lnTo>
                    <a:pt x="254831" y="21049"/>
                  </a:lnTo>
                  <a:lnTo>
                    <a:pt x="292648" y="9522"/>
                  </a:lnTo>
                  <a:lnTo>
                    <a:pt x="331952" y="2422"/>
                  </a:lnTo>
                  <a:lnTo>
                    <a:pt x="372513" y="0"/>
                  </a:lnTo>
                  <a:lnTo>
                    <a:pt x="413075" y="2422"/>
                  </a:lnTo>
                  <a:lnTo>
                    <a:pt x="452378" y="9522"/>
                  </a:lnTo>
                  <a:lnTo>
                    <a:pt x="490195" y="21049"/>
                  </a:lnTo>
                  <a:lnTo>
                    <a:pt x="526297" y="36748"/>
                  </a:lnTo>
                  <a:lnTo>
                    <a:pt x="560457" y="56366"/>
                  </a:lnTo>
                  <a:lnTo>
                    <a:pt x="592445" y="79653"/>
                  </a:lnTo>
                  <a:lnTo>
                    <a:pt x="622037" y="106356"/>
                  </a:lnTo>
                  <a:lnTo>
                    <a:pt x="648999" y="136222"/>
                  </a:lnTo>
                  <a:lnTo>
                    <a:pt x="673107" y="168997"/>
                  </a:lnTo>
                  <a:lnTo>
                    <a:pt x="694133" y="204431"/>
                  </a:lnTo>
                  <a:lnTo>
                    <a:pt x="711847" y="242271"/>
                  </a:lnTo>
                  <a:lnTo>
                    <a:pt x="726021" y="282263"/>
                  </a:lnTo>
                  <a:lnTo>
                    <a:pt x="736429" y="324156"/>
                  </a:lnTo>
                  <a:lnTo>
                    <a:pt x="742840" y="367698"/>
                  </a:lnTo>
                  <a:lnTo>
                    <a:pt x="745027" y="412634"/>
                  </a:lnTo>
                  <a:lnTo>
                    <a:pt x="742840" y="457572"/>
                  </a:lnTo>
                  <a:lnTo>
                    <a:pt x="736429" y="501113"/>
                  </a:lnTo>
                  <a:lnTo>
                    <a:pt x="726021" y="543006"/>
                  </a:lnTo>
                  <a:lnTo>
                    <a:pt x="711847" y="582998"/>
                  </a:lnTo>
                  <a:lnTo>
                    <a:pt x="694133" y="620838"/>
                  </a:lnTo>
                  <a:lnTo>
                    <a:pt x="673107" y="656272"/>
                  </a:lnTo>
                  <a:lnTo>
                    <a:pt x="648999" y="689048"/>
                  </a:lnTo>
                  <a:lnTo>
                    <a:pt x="622037" y="718913"/>
                  </a:lnTo>
                  <a:lnTo>
                    <a:pt x="592445" y="745616"/>
                  </a:lnTo>
                  <a:lnTo>
                    <a:pt x="560457" y="768903"/>
                  </a:lnTo>
                  <a:lnTo>
                    <a:pt x="526297" y="788522"/>
                  </a:lnTo>
                  <a:lnTo>
                    <a:pt x="490195" y="804220"/>
                  </a:lnTo>
                  <a:lnTo>
                    <a:pt x="452378" y="815747"/>
                  </a:lnTo>
                  <a:lnTo>
                    <a:pt x="413075" y="822847"/>
                  </a:lnTo>
                  <a:lnTo>
                    <a:pt x="372513" y="82527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64079" y="3977644"/>
              <a:ext cx="745490" cy="825500"/>
            </a:xfrm>
            <a:custGeom>
              <a:avLst/>
              <a:gdLst/>
              <a:ahLst/>
              <a:cxnLst/>
              <a:rect l="l" t="t" r="r" b="b"/>
              <a:pathLst>
                <a:path w="745490" h="825500">
                  <a:moveTo>
                    <a:pt x="372513" y="0"/>
                  </a:moveTo>
                  <a:lnTo>
                    <a:pt x="331952" y="2422"/>
                  </a:lnTo>
                  <a:lnTo>
                    <a:pt x="292648" y="9522"/>
                  </a:lnTo>
                  <a:lnTo>
                    <a:pt x="254831" y="21049"/>
                  </a:lnTo>
                  <a:lnTo>
                    <a:pt x="218730" y="36748"/>
                  </a:lnTo>
                  <a:lnTo>
                    <a:pt x="184570" y="56366"/>
                  </a:lnTo>
                  <a:lnTo>
                    <a:pt x="152581" y="79653"/>
                  </a:lnTo>
                  <a:lnTo>
                    <a:pt x="122990" y="106356"/>
                  </a:lnTo>
                  <a:lnTo>
                    <a:pt x="96027" y="136222"/>
                  </a:lnTo>
                  <a:lnTo>
                    <a:pt x="71920" y="168997"/>
                  </a:lnTo>
                  <a:lnTo>
                    <a:pt x="50894" y="204431"/>
                  </a:lnTo>
                  <a:lnTo>
                    <a:pt x="33180" y="242271"/>
                  </a:lnTo>
                  <a:lnTo>
                    <a:pt x="19005" y="282263"/>
                  </a:lnTo>
                  <a:lnTo>
                    <a:pt x="8598" y="324156"/>
                  </a:lnTo>
                  <a:lnTo>
                    <a:pt x="2187" y="367698"/>
                  </a:lnTo>
                  <a:lnTo>
                    <a:pt x="0" y="412634"/>
                  </a:lnTo>
                  <a:lnTo>
                    <a:pt x="2187" y="457572"/>
                  </a:lnTo>
                  <a:lnTo>
                    <a:pt x="8598" y="501113"/>
                  </a:lnTo>
                  <a:lnTo>
                    <a:pt x="19005" y="543006"/>
                  </a:lnTo>
                  <a:lnTo>
                    <a:pt x="33180" y="582998"/>
                  </a:lnTo>
                  <a:lnTo>
                    <a:pt x="50894" y="620838"/>
                  </a:lnTo>
                  <a:lnTo>
                    <a:pt x="71920" y="656272"/>
                  </a:lnTo>
                  <a:lnTo>
                    <a:pt x="96027" y="689048"/>
                  </a:lnTo>
                  <a:lnTo>
                    <a:pt x="122990" y="718913"/>
                  </a:lnTo>
                  <a:lnTo>
                    <a:pt x="152581" y="745616"/>
                  </a:lnTo>
                  <a:lnTo>
                    <a:pt x="184570" y="768903"/>
                  </a:lnTo>
                  <a:lnTo>
                    <a:pt x="218730" y="788522"/>
                  </a:lnTo>
                  <a:lnTo>
                    <a:pt x="254831" y="804220"/>
                  </a:lnTo>
                  <a:lnTo>
                    <a:pt x="292648" y="815747"/>
                  </a:lnTo>
                  <a:lnTo>
                    <a:pt x="331952" y="822847"/>
                  </a:lnTo>
                  <a:lnTo>
                    <a:pt x="372513" y="825270"/>
                  </a:lnTo>
                  <a:lnTo>
                    <a:pt x="413075" y="822847"/>
                  </a:lnTo>
                  <a:lnTo>
                    <a:pt x="452378" y="815747"/>
                  </a:lnTo>
                  <a:lnTo>
                    <a:pt x="490195" y="804220"/>
                  </a:lnTo>
                  <a:lnTo>
                    <a:pt x="526297" y="788522"/>
                  </a:lnTo>
                  <a:lnTo>
                    <a:pt x="560457" y="768903"/>
                  </a:lnTo>
                  <a:lnTo>
                    <a:pt x="592445" y="745616"/>
                  </a:lnTo>
                  <a:lnTo>
                    <a:pt x="622037" y="718913"/>
                  </a:lnTo>
                  <a:lnTo>
                    <a:pt x="648999" y="689048"/>
                  </a:lnTo>
                  <a:lnTo>
                    <a:pt x="673107" y="656272"/>
                  </a:lnTo>
                  <a:lnTo>
                    <a:pt x="694133" y="620838"/>
                  </a:lnTo>
                  <a:lnTo>
                    <a:pt x="711847" y="582998"/>
                  </a:lnTo>
                  <a:lnTo>
                    <a:pt x="726021" y="543006"/>
                  </a:lnTo>
                  <a:lnTo>
                    <a:pt x="736429" y="501113"/>
                  </a:lnTo>
                  <a:lnTo>
                    <a:pt x="742840" y="457572"/>
                  </a:lnTo>
                  <a:lnTo>
                    <a:pt x="745027" y="412634"/>
                  </a:lnTo>
                  <a:lnTo>
                    <a:pt x="742840" y="367698"/>
                  </a:lnTo>
                  <a:lnTo>
                    <a:pt x="736429" y="324156"/>
                  </a:lnTo>
                  <a:lnTo>
                    <a:pt x="726021" y="282263"/>
                  </a:lnTo>
                  <a:lnTo>
                    <a:pt x="711847" y="242271"/>
                  </a:lnTo>
                  <a:lnTo>
                    <a:pt x="694133" y="204431"/>
                  </a:lnTo>
                  <a:lnTo>
                    <a:pt x="673107" y="168997"/>
                  </a:lnTo>
                  <a:lnTo>
                    <a:pt x="648999" y="136222"/>
                  </a:lnTo>
                  <a:lnTo>
                    <a:pt x="622037" y="106356"/>
                  </a:lnTo>
                  <a:lnTo>
                    <a:pt x="592445" y="79653"/>
                  </a:lnTo>
                  <a:lnTo>
                    <a:pt x="560457" y="56366"/>
                  </a:lnTo>
                  <a:lnTo>
                    <a:pt x="526297" y="36748"/>
                  </a:lnTo>
                  <a:lnTo>
                    <a:pt x="490195" y="21049"/>
                  </a:lnTo>
                  <a:lnTo>
                    <a:pt x="452378" y="9522"/>
                  </a:lnTo>
                  <a:lnTo>
                    <a:pt x="413075" y="2422"/>
                  </a:lnTo>
                  <a:lnTo>
                    <a:pt x="372513" y="0"/>
                  </a:lnTo>
                  <a:close/>
                </a:path>
              </a:pathLst>
            </a:custGeom>
            <a:ln w="38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680256" y="4297105"/>
            <a:ext cx="3073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Times New Roman"/>
                <a:cs typeface="Times New Roman"/>
              </a:rPr>
              <a:t>Fix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209942" y="2896192"/>
            <a:ext cx="783590" cy="864869"/>
            <a:chOff x="5209942" y="2896192"/>
            <a:chExt cx="783590" cy="864869"/>
          </a:xfrm>
        </p:grpSpPr>
        <p:sp>
          <p:nvSpPr>
            <p:cNvPr id="17" name="object 17"/>
            <p:cNvSpPr/>
            <p:nvPr/>
          </p:nvSpPr>
          <p:spPr>
            <a:xfrm>
              <a:off x="5228983" y="2915246"/>
              <a:ext cx="745490" cy="826769"/>
            </a:xfrm>
            <a:custGeom>
              <a:avLst/>
              <a:gdLst/>
              <a:ahLst/>
              <a:cxnLst/>
              <a:rect l="l" t="t" r="r" b="b"/>
              <a:pathLst>
                <a:path w="745489" h="826770">
                  <a:moveTo>
                    <a:pt x="96037" y="136220"/>
                  </a:moveTo>
                  <a:lnTo>
                    <a:pt x="71920" y="168998"/>
                  </a:lnTo>
                  <a:lnTo>
                    <a:pt x="50901" y="204431"/>
                  </a:lnTo>
                  <a:lnTo>
                    <a:pt x="33185" y="242277"/>
                  </a:lnTo>
                  <a:lnTo>
                    <a:pt x="19011" y="282270"/>
                  </a:lnTo>
                  <a:lnTo>
                    <a:pt x="8597" y="324154"/>
                  </a:lnTo>
                  <a:lnTo>
                    <a:pt x="2184" y="367703"/>
                  </a:lnTo>
                  <a:lnTo>
                    <a:pt x="0" y="412635"/>
                  </a:lnTo>
                  <a:lnTo>
                    <a:pt x="2184" y="457822"/>
                  </a:lnTo>
                  <a:lnTo>
                    <a:pt x="8597" y="501586"/>
                  </a:lnTo>
                  <a:lnTo>
                    <a:pt x="19011" y="543661"/>
                  </a:lnTo>
                  <a:lnTo>
                    <a:pt x="33185" y="583806"/>
                  </a:lnTo>
                  <a:lnTo>
                    <a:pt x="50901" y="621779"/>
                  </a:lnTo>
                  <a:lnTo>
                    <a:pt x="71920" y="657326"/>
                  </a:lnTo>
                  <a:lnTo>
                    <a:pt x="96037" y="690181"/>
                  </a:lnTo>
                  <a:lnTo>
                    <a:pt x="96037" y="136220"/>
                  </a:lnTo>
                  <a:close/>
                </a:path>
                <a:path w="745489" h="826770">
                  <a:moveTo>
                    <a:pt x="745032" y="412635"/>
                  </a:moveTo>
                  <a:lnTo>
                    <a:pt x="742848" y="367703"/>
                  </a:lnTo>
                  <a:lnTo>
                    <a:pt x="736434" y="324154"/>
                  </a:lnTo>
                  <a:lnTo>
                    <a:pt x="726020" y="282270"/>
                  </a:lnTo>
                  <a:lnTo>
                    <a:pt x="711847" y="242277"/>
                  </a:lnTo>
                  <a:lnTo>
                    <a:pt x="694131" y="204431"/>
                  </a:lnTo>
                  <a:lnTo>
                    <a:pt x="673112" y="168998"/>
                  </a:lnTo>
                  <a:lnTo>
                    <a:pt x="649008" y="136220"/>
                  </a:lnTo>
                  <a:lnTo>
                    <a:pt x="622046" y="106362"/>
                  </a:lnTo>
                  <a:lnTo>
                    <a:pt x="592455" y="79654"/>
                  </a:lnTo>
                  <a:lnTo>
                    <a:pt x="560463" y="56362"/>
                  </a:lnTo>
                  <a:lnTo>
                    <a:pt x="526300" y="36753"/>
                  </a:lnTo>
                  <a:lnTo>
                    <a:pt x="490194" y="21056"/>
                  </a:lnTo>
                  <a:lnTo>
                    <a:pt x="452386" y="9525"/>
                  </a:lnTo>
                  <a:lnTo>
                    <a:pt x="413080" y="2425"/>
                  </a:lnTo>
                  <a:lnTo>
                    <a:pt x="372516" y="0"/>
                  </a:lnTo>
                  <a:lnTo>
                    <a:pt x="331952" y="2425"/>
                  </a:lnTo>
                  <a:lnTo>
                    <a:pt x="331952" y="824191"/>
                  </a:lnTo>
                  <a:lnTo>
                    <a:pt x="372516" y="826604"/>
                  </a:lnTo>
                  <a:lnTo>
                    <a:pt x="413080" y="824191"/>
                  </a:lnTo>
                  <a:lnTo>
                    <a:pt x="452386" y="817079"/>
                  </a:lnTo>
                  <a:lnTo>
                    <a:pt x="490194" y="805548"/>
                  </a:lnTo>
                  <a:lnTo>
                    <a:pt x="526300" y="789838"/>
                  </a:lnTo>
                  <a:lnTo>
                    <a:pt x="560463" y="770191"/>
                  </a:lnTo>
                  <a:lnTo>
                    <a:pt x="592455" y="746874"/>
                  </a:lnTo>
                  <a:lnTo>
                    <a:pt x="622046" y="720115"/>
                  </a:lnTo>
                  <a:lnTo>
                    <a:pt x="649008" y="690181"/>
                  </a:lnTo>
                  <a:lnTo>
                    <a:pt x="673112" y="657326"/>
                  </a:lnTo>
                  <a:lnTo>
                    <a:pt x="694131" y="621779"/>
                  </a:lnTo>
                  <a:lnTo>
                    <a:pt x="711847" y="583806"/>
                  </a:lnTo>
                  <a:lnTo>
                    <a:pt x="726020" y="543661"/>
                  </a:lnTo>
                  <a:lnTo>
                    <a:pt x="736434" y="501586"/>
                  </a:lnTo>
                  <a:lnTo>
                    <a:pt x="742848" y="457822"/>
                  </a:lnTo>
                  <a:lnTo>
                    <a:pt x="745032" y="412635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28992" y="2915242"/>
              <a:ext cx="745490" cy="826769"/>
            </a:xfrm>
            <a:custGeom>
              <a:avLst/>
              <a:gdLst/>
              <a:ahLst/>
              <a:cxnLst/>
              <a:rect l="l" t="t" r="r" b="b"/>
              <a:pathLst>
                <a:path w="745489" h="826770">
                  <a:moveTo>
                    <a:pt x="372513" y="0"/>
                  </a:moveTo>
                  <a:lnTo>
                    <a:pt x="331952" y="2422"/>
                  </a:lnTo>
                  <a:lnTo>
                    <a:pt x="292649" y="9522"/>
                  </a:lnTo>
                  <a:lnTo>
                    <a:pt x="254831" y="21049"/>
                  </a:lnTo>
                  <a:lnTo>
                    <a:pt x="218730" y="36748"/>
                  </a:lnTo>
                  <a:lnTo>
                    <a:pt x="184570" y="56366"/>
                  </a:lnTo>
                  <a:lnTo>
                    <a:pt x="152581" y="79653"/>
                  </a:lnTo>
                  <a:lnTo>
                    <a:pt x="122990" y="106356"/>
                  </a:lnTo>
                  <a:lnTo>
                    <a:pt x="96028" y="136221"/>
                  </a:lnTo>
                  <a:lnTo>
                    <a:pt x="71919" y="168997"/>
                  </a:lnTo>
                  <a:lnTo>
                    <a:pt x="50894" y="204431"/>
                  </a:lnTo>
                  <a:lnTo>
                    <a:pt x="33180" y="242271"/>
                  </a:lnTo>
                  <a:lnTo>
                    <a:pt x="19005" y="282263"/>
                  </a:lnTo>
                  <a:lnTo>
                    <a:pt x="8598" y="324156"/>
                  </a:lnTo>
                  <a:lnTo>
                    <a:pt x="2186" y="367698"/>
                  </a:lnTo>
                  <a:lnTo>
                    <a:pt x="0" y="412634"/>
                  </a:lnTo>
                  <a:lnTo>
                    <a:pt x="2186" y="457821"/>
                  </a:lnTo>
                  <a:lnTo>
                    <a:pt x="8598" y="501580"/>
                  </a:lnTo>
                  <a:lnTo>
                    <a:pt x="19005" y="543660"/>
                  </a:lnTo>
                  <a:lnTo>
                    <a:pt x="33180" y="583809"/>
                  </a:lnTo>
                  <a:lnTo>
                    <a:pt x="50894" y="621780"/>
                  </a:lnTo>
                  <a:lnTo>
                    <a:pt x="71919" y="657322"/>
                  </a:lnTo>
                  <a:lnTo>
                    <a:pt x="96028" y="690184"/>
                  </a:lnTo>
                  <a:lnTo>
                    <a:pt x="122990" y="720116"/>
                  </a:lnTo>
                  <a:lnTo>
                    <a:pt x="152581" y="746869"/>
                  </a:lnTo>
                  <a:lnTo>
                    <a:pt x="184570" y="770192"/>
                  </a:lnTo>
                  <a:lnTo>
                    <a:pt x="218730" y="789835"/>
                  </a:lnTo>
                  <a:lnTo>
                    <a:pt x="254831" y="805549"/>
                  </a:lnTo>
                  <a:lnTo>
                    <a:pt x="292649" y="817082"/>
                  </a:lnTo>
                  <a:lnTo>
                    <a:pt x="331952" y="824186"/>
                  </a:lnTo>
                  <a:lnTo>
                    <a:pt x="372513" y="826609"/>
                  </a:lnTo>
                  <a:lnTo>
                    <a:pt x="413075" y="824186"/>
                  </a:lnTo>
                  <a:lnTo>
                    <a:pt x="452378" y="817082"/>
                  </a:lnTo>
                  <a:lnTo>
                    <a:pt x="490195" y="805549"/>
                  </a:lnTo>
                  <a:lnTo>
                    <a:pt x="526297" y="789835"/>
                  </a:lnTo>
                  <a:lnTo>
                    <a:pt x="560457" y="770192"/>
                  </a:lnTo>
                  <a:lnTo>
                    <a:pt x="592446" y="746869"/>
                  </a:lnTo>
                  <a:lnTo>
                    <a:pt x="622036" y="720116"/>
                  </a:lnTo>
                  <a:lnTo>
                    <a:pt x="648999" y="690184"/>
                  </a:lnTo>
                  <a:lnTo>
                    <a:pt x="673107" y="657322"/>
                  </a:lnTo>
                  <a:lnTo>
                    <a:pt x="694133" y="621780"/>
                  </a:lnTo>
                  <a:lnTo>
                    <a:pt x="711847" y="583809"/>
                  </a:lnTo>
                  <a:lnTo>
                    <a:pt x="726022" y="543660"/>
                  </a:lnTo>
                  <a:lnTo>
                    <a:pt x="736429" y="501580"/>
                  </a:lnTo>
                  <a:lnTo>
                    <a:pt x="742840" y="457821"/>
                  </a:lnTo>
                  <a:lnTo>
                    <a:pt x="745027" y="412634"/>
                  </a:lnTo>
                  <a:lnTo>
                    <a:pt x="742840" y="367698"/>
                  </a:lnTo>
                  <a:lnTo>
                    <a:pt x="736429" y="324156"/>
                  </a:lnTo>
                  <a:lnTo>
                    <a:pt x="726022" y="282263"/>
                  </a:lnTo>
                  <a:lnTo>
                    <a:pt x="711847" y="242271"/>
                  </a:lnTo>
                  <a:lnTo>
                    <a:pt x="694133" y="204431"/>
                  </a:lnTo>
                  <a:lnTo>
                    <a:pt x="673107" y="168997"/>
                  </a:lnTo>
                  <a:lnTo>
                    <a:pt x="648999" y="136221"/>
                  </a:lnTo>
                  <a:lnTo>
                    <a:pt x="622036" y="106356"/>
                  </a:lnTo>
                  <a:lnTo>
                    <a:pt x="592446" y="79653"/>
                  </a:lnTo>
                  <a:lnTo>
                    <a:pt x="560457" y="56366"/>
                  </a:lnTo>
                  <a:lnTo>
                    <a:pt x="526297" y="36748"/>
                  </a:lnTo>
                  <a:lnTo>
                    <a:pt x="490195" y="21049"/>
                  </a:lnTo>
                  <a:lnTo>
                    <a:pt x="452378" y="9522"/>
                  </a:lnTo>
                  <a:lnTo>
                    <a:pt x="413075" y="2422"/>
                  </a:lnTo>
                  <a:lnTo>
                    <a:pt x="372513" y="0"/>
                  </a:lnTo>
                  <a:close/>
                </a:path>
              </a:pathLst>
            </a:custGeom>
            <a:ln w="380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374240" y="3142831"/>
            <a:ext cx="4394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225" marR="5080" indent="-10160">
              <a:lnSpc>
                <a:spcPts val="1650"/>
              </a:lnSpc>
              <a:spcBef>
                <a:spcPts val="180"/>
              </a:spcBef>
            </a:pPr>
            <a:r>
              <a:rPr sz="1400" b="1" spc="-5" dirty="0">
                <a:latin typeface="Times New Roman"/>
                <a:cs typeface="Times New Roman"/>
              </a:rPr>
              <a:t>Build  Code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86886" y="2812083"/>
            <a:ext cx="2459990" cy="2362200"/>
            <a:chOff x="5086886" y="2812083"/>
            <a:chExt cx="2459990" cy="2362200"/>
          </a:xfrm>
        </p:grpSpPr>
        <p:sp>
          <p:nvSpPr>
            <p:cNvPr id="21" name="object 21"/>
            <p:cNvSpPr/>
            <p:nvPr/>
          </p:nvSpPr>
          <p:spPr>
            <a:xfrm>
              <a:off x="5086883" y="3531526"/>
              <a:ext cx="2411095" cy="1642745"/>
            </a:xfrm>
            <a:custGeom>
              <a:avLst/>
              <a:gdLst/>
              <a:ahLst/>
              <a:cxnLst/>
              <a:rect l="l" t="t" r="r" b="b"/>
              <a:pathLst>
                <a:path w="2411095" h="1642745">
                  <a:moveTo>
                    <a:pt x="2411006" y="1177124"/>
                  </a:moveTo>
                  <a:lnTo>
                    <a:pt x="2383891" y="1157376"/>
                  </a:lnTo>
                  <a:lnTo>
                    <a:pt x="2375814" y="1168234"/>
                  </a:lnTo>
                  <a:lnTo>
                    <a:pt x="2350973" y="1195031"/>
                  </a:lnTo>
                  <a:lnTo>
                    <a:pt x="2297163" y="1249959"/>
                  </a:lnTo>
                  <a:lnTo>
                    <a:pt x="2268194" y="1275410"/>
                  </a:lnTo>
                  <a:lnTo>
                    <a:pt x="2208873" y="1323644"/>
                  </a:lnTo>
                  <a:lnTo>
                    <a:pt x="2145398" y="1369199"/>
                  </a:lnTo>
                  <a:lnTo>
                    <a:pt x="2112289" y="1390624"/>
                  </a:lnTo>
                  <a:lnTo>
                    <a:pt x="2079180" y="1410728"/>
                  </a:lnTo>
                  <a:lnTo>
                    <a:pt x="2044687" y="1430820"/>
                  </a:lnTo>
                  <a:lnTo>
                    <a:pt x="2008809" y="1449578"/>
                  </a:lnTo>
                  <a:lnTo>
                    <a:pt x="1937067" y="1484414"/>
                  </a:lnTo>
                  <a:lnTo>
                    <a:pt x="1899818" y="1499146"/>
                  </a:lnTo>
                  <a:lnTo>
                    <a:pt x="1822551" y="1528622"/>
                  </a:lnTo>
                  <a:lnTo>
                    <a:pt x="1783930" y="1540675"/>
                  </a:lnTo>
                  <a:lnTo>
                    <a:pt x="1743913" y="1552740"/>
                  </a:lnTo>
                  <a:lnTo>
                    <a:pt x="1703908" y="1563458"/>
                  </a:lnTo>
                  <a:lnTo>
                    <a:pt x="1663890" y="1572831"/>
                  </a:lnTo>
                  <a:lnTo>
                    <a:pt x="1581111" y="1588909"/>
                  </a:lnTo>
                  <a:lnTo>
                    <a:pt x="1539722" y="1595615"/>
                  </a:lnTo>
                  <a:lnTo>
                    <a:pt x="1496949" y="1600962"/>
                  </a:lnTo>
                  <a:lnTo>
                    <a:pt x="1454175" y="1604987"/>
                  </a:lnTo>
                  <a:lnTo>
                    <a:pt x="1411414" y="1607667"/>
                  </a:lnTo>
                  <a:lnTo>
                    <a:pt x="1368640" y="1609001"/>
                  </a:lnTo>
                  <a:lnTo>
                    <a:pt x="1291374" y="1609001"/>
                  </a:lnTo>
                  <a:lnTo>
                    <a:pt x="1225156" y="1606321"/>
                  </a:lnTo>
                  <a:lnTo>
                    <a:pt x="1193419" y="1603641"/>
                  </a:lnTo>
                  <a:lnTo>
                    <a:pt x="1160310" y="1600962"/>
                  </a:lnTo>
                  <a:lnTo>
                    <a:pt x="1096848" y="1592935"/>
                  </a:lnTo>
                  <a:lnTo>
                    <a:pt x="1001649" y="1576857"/>
                  </a:lnTo>
                  <a:lnTo>
                    <a:pt x="971296" y="1568818"/>
                  </a:lnTo>
                  <a:lnTo>
                    <a:pt x="940943" y="1562112"/>
                  </a:lnTo>
                  <a:lnTo>
                    <a:pt x="910590" y="1554073"/>
                  </a:lnTo>
                  <a:lnTo>
                    <a:pt x="880237" y="1544701"/>
                  </a:lnTo>
                  <a:lnTo>
                    <a:pt x="851255" y="1536661"/>
                  </a:lnTo>
                  <a:lnTo>
                    <a:pt x="822286" y="1525943"/>
                  </a:lnTo>
                  <a:lnTo>
                    <a:pt x="793318" y="1516570"/>
                  </a:lnTo>
                  <a:lnTo>
                    <a:pt x="764336" y="1504505"/>
                  </a:lnTo>
                  <a:lnTo>
                    <a:pt x="681558" y="1469669"/>
                  </a:lnTo>
                  <a:lnTo>
                    <a:pt x="629132" y="1442885"/>
                  </a:lnTo>
                  <a:lnTo>
                    <a:pt x="551865" y="1398663"/>
                  </a:lnTo>
                  <a:lnTo>
                    <a:pt x="503580" y="1367853"/>
                  </a:lnTo>
                  <a:lnTo>
                    <a:pt x="456666" y="1334363"/>
                  </a:lnTo>
                  <a:lnTo>
                    <a:pt x="412521" y="1299527"/>
                  </a:lnTo>
                  <a:lnTo>
                    <a:pt x="328358" y="1224508"/>
                  </a:lnTo>
                  <a:lnTo>
                    <a:pt x="291109" y="1184313"/>
                  </a:lnTo>
                  <a:lnTo>
                    <a:pt x="271792" y="1164221"/>
                  </a:lnTo>
                  <a:lnTo>
                    <a:pt x="255231" y="1142784"/>
                  </a:lnTo>
                  <a:lnTo>
                    <a:pt x="237299" y="1121346"/>
                  </a:lnTo>
                  <a:lnTo>
                    <a:pt x="220751" y="1099908"/>
                  </a:lnTo>
                  <a:lnTo>
                    <a:pt x="175221" y="1032929"/>
                  </a:lnTo>
                  <a:lnTo>
                    <a:pt x="148996" y="987374"/>
                  </a:lnTo>
                  <a:lnTo>
                    <a:pt x="136588" y="963256"/>
                  </a:lnTo>
                  <a:lnTo>
                    <a:pt x="124167" y="940485"/>
                  </a:lnTo>
                  <a:lnTo>
                    <a:pt x="113131" y="916368"/>
                  </a:lnTo>
                  <a:lnTo>
                    <a:pt x="102095" y="890917"/>
                  </a:lnTo>
                  <a:lnTo>
                    <a:pt x="92430" y="866800"/>
                  </a:lnTo>
                  <a:lnTo>
                    <a:pt x="84162" y="841349"/>
                  </a:lnTo>
                  <a:lnTo>
                    <a:pt x="75882" y="817232"/>
                  </a:lnTo>
                  <a:lnTo>
                    <a:pt x="67602" y="791768"/>
                  </a:lnTo>
                  <a:lnTo>
                    <a:pt x="60706" y="766318"/>
                  </a:lnTo>
                  <a:lnTo>
                    <a:pt x="55181" y="739521"/>
                  </a:lnTo>
                  <a:lnTo>
                    <a:pt x="49669" y="714070"/>
                  </a:lnTo>
                  <a:lnTo>
                    <a:pt x="41389" y="661822"/>
                  </a:lnTo>
                  <a:lnTo>
                    <a:pt x="38633" y="635025"/>
                  </a:lnTo>
                  <a:lnTo>
                    <a:pt x="34493" y="553300"/>
                  </a:lnTo>
                  <a:lnTo>
                    <a:pt x="35864" y="518464"/>
                  </a:lnTo>
                  <a:lnTo>
                    <a:pt x="41389" y="448805"/>
                  </a:lnTo>
                  <a:lnTo>
                    <a:pt x="52425" y="379133"/>
                  </a:lnTo>
                  <a:lnTo>
                    <a:pt x="60706" y="344309"/>
                  </a:lnTo>
                  <a:lnTo>
                    <a:pt x="70358" y="310807"/>
                  </a:lnTo>
                  <a:lnTo>
                    <a:pt x="80022" y="275983"/>
                  </a:lnTo>
                  <a:lnTo>
                    <a:pt x="106235" y="208991"/>
                  </a:lnTo>
                  <a:lnTo>
                    <a:pt x="153136" y="112534"/>
                  </a:lnTo>
                  <a:lnTo>
                    <a:pt x="191770" y="49568"/>
                  </a:lnTo>
                  <a:lnTo>
                    <a:pt x="213842" y="18745"/>
                  </a:lnTo>
                  <a:lnTo>
                    <a:pt x="184873" y="0"/>
                  </a:lnTo>
                  <a:lnTo>
                    <a:pt x="142100" y="64300"/>
                  </a:lnTo>
                  <a:lnTo>
                    <a:pt x="104851" y="129946"/>
                  </a:lnTo>
                  <a:lnTo>
                    <a:pt x="73113" y="196938"/>
                  </a:lnTo>
                  <a:lnTo>
                    <a:pt x="37249" y="301434"/>
                  </a:lnTo>
                  <a:lnTo>
                    <a:pt x="19316" y="372440"/>
                  </a:lnTo>
                  <a:lnTo>
                    <a:pt x="6896" y="444779"/>
                  </a:lnTo>
                  <a:lnTo>
                    <a:pt x="1371" y="517131"/>
                  </a:lnTo>
                  <a:lnTo>
                    <a:pt x="0" y="554647"/>
                  </a:lnTo>
                  <a:lnTo>
                    <a:pt x="4140" y="637705"/>
                  </a:lnTo>
                  <a:lnTo>
                    <a:pt x="11036" y="692632"/>
                  </a:lnTo>
                  <a:lnTo>
                    <a:pt x="27584" y="774357"/>
                  </a:lnTo>
                  <a:lnTo>
                    <a:pt x="42760" y="826604"/>
                  </a:lnTo>
                  <a:lnTo>
                    <a:pt x="51041" y="853401"/>
                  </a:lnTo>
                  <a:lnTo>
                    <a:pt x="70358" y="904316"/>
                  </a:lnTo>
                  <a:lnTo>
                    <a:pt x="92430" y="953884"/>
                  </a:lnTo>
                  <a:lnTo>
                    <a:pt x="146240" y="1051674"/>
                  </a:lnTo>
                  <a:lnTo>
                    <a:pt x="176593" y="1097229"/>
                  </a:lnTo>
                  <a:lnTo>
                    <a:pt x="209702" y="1142784"/>
                  </a:lnTo>
                  <a:lnTo>
                    <a:pt x="245579" y="1185646"/>
                  </a:lnTo>
                  <a:lnTo>
                    <a:pt x="284213" y="1227188"/>
                  </a:lnTo>
                  <a:lnTo>
                    <a:pt x="304901" y="1247279"/>
                  </a:lnTo>
                  <a:lnTo>
                    <a:pt x="324218" y="1267371"/>
                  </a:lnTo>
                  <a:lnTo>
                    <a:pt x="366991" y="1306233"/>
                  </a:lnTo>
                  <a:lnTo>
                    <a:pt x="390448" y="1324978"/>
                  </a:lnTo>
                  <a:lnTo>
                    <a:pt x="412521" y="1343736"/>
                  </a:lnTo>
                  <a:lnTo>
                    <a:pt x="484263" y="1395984"/>
                  </a:lnTo>
                  <a:lnTo>
                    <a:pt x="533933" y="1428140"/>
                  </a:lnTo>
                  <a:lnTo>
                    <a:pt x="612571" y="1472349"/>
                  </a:lnTo>
                  <a:lnTo>
                    <a:pt x="695350" y="1512544"/>
                  </a:lnTo>
                  <a:lnTo>
                    <a:pt x="751928" y="1536661"/>
                  </a:lnTo>
                  <a:lnTo>
                    <a:pt x="811250" y="1558099"/>
                  </a:lnTo>
                  <a:lnTo>
                    <a:pt x="900925" y="1586230"/>
                  </a:lnTo>
                  <a:lnTo>
                    <a:pt x="932662" y="1594269"/>
                  </a:lnTo>
                  <a:lnTo>
                    <a:pt x="963015" y="1602308"/>
                  </a:lnTo>
                  <a:lnTo>
                    <a:pt x="1026477" y="1615706"/>
                  </a:lnTo>
                  <a:lnTo>
                    <a:pt x="1059586" y="1621066"/>
                  </a:lnTo>
                  <a:lnTo>
                    <a:pt x="1091323" y="1626425"/>
                  </a:lnTo>
                  <a:lnTo>
                    <a:pt x="1157554" y="1634464"/>
                  </a:lnTo>
                  <a:lnTo>
                    <a:pt x="1223772" y="1639824"/>
                  </a:lnTo>
                  <a:lnTo>
                    <a:pt x="1258265" y="1641157"/>
                  </a:lnTo>
                  <a:lnTo>
                    <a:pt x="1291374" y="1642503"/>
                  </a:lnTo>
                  <a:lnTo>
                    <a:pt x="1370025" y="1642503"/>
                  </a:lnTo>
                  <a:lnTo>
                    <a:pt x="1414170" y="1641157"/>
                  </a:lnTo>
                  <a:lnTo>
                    <a:pt x="1458315" y="1637144"/>
                  </a:lnTo>
                  <a:lnTo>
                    <a:pt x="1501089" y="1633118"/>
                  </a:lnTo>
                  <a:lnTo>
                    <a:pt x="1543862" y="1627759"/>
                  </a:lnTo>
                  <a:lnTo>
                    <a:pt x="1629397" y="1614360"/>
                  </a:lnTo>
                  <a:lnTo>
                    <a:pt x="1672170" y="1604987"/>
                  </a:lnTo>
                  <a:lnTo>
                    <a:pt x="1713560" y="1595615"/>
                  </a:lnTo>
                  <a:lnTo>
                    <a:pt x="1754949" y="1584896"/>
                  </a:lnTo>
                  <a:lnTo>
                    <a:pt x="1794967" y="1572831"/>
                  </a:lnTo>
                  <a:lnTo>
                    <a:pt x="1834972" y="1559433"/>
                  </a:lnTo>
                  <a:lnTo>
                    <a:pt x="1873605" y="1546034"/>
                  </a:lnTo>
                  <a:lnTo>
                    <a:pt x="1913610" y="1529956"/>
                  </a:lnTo>
                  <a:lnTo>
                    <a:pt x="1950872" y="1513890"/>
                  </a:lnTo>
                  <a:lnTo>
                    <a:pt x="2025370" y="1479054"/>
                  </a:lnTo>
                  <a:lnTo>
                    <a:pt x="2061235" y="1460296"/>
                  </a:lnTo>
                  <a:lnTo>
                    <a:pt x="2097112" y="1440205"/>
                  </a:lnTo>
                  <a:lnTo>
                    <a:pt x="2131606" y="1418767"/>
                  </a:lnTo>
                  <a:lnTo>
                    <a:pt x="2230945" y="1350441"/>
                  </a:lnTo>
                  <a:lnTo>
                    <a:pt x="2291651" y="1299527"/>
                  </a:lnTo>
                  <a:lnTo>
                    <a:pt x="2349589" y="1245946"/>
                  </a:lnTo>
                  <a:lnTo>
                    <a:pt x="2375814" y="1217803"/>
                  </a:lnTo>
                  <a:lnTo>
                    <a:pt x="2402027" y="1188326"/>
                  </a:lnTo>
                  <a:lnTo>
                    <a:pt x="2411006" y="1177124"/>
                  </a:lnTo>
                  <a:close/>
                </a:path>
              </a:pathLst>
            </a:custGeom>
            <a:solidFill>
              <a:srgbClr val="FF9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43382" y="4619373"/>
              <a:ext cx="103476" cy="10985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7037" y="2812083"/>
              <a:ext cx="108993" cy="107177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5706123" y="2461081"/>
            <a:ext cx="2398395" cy="1541145"/>
          </a:xfrm>
          <a:custGeom>
            <a:avLst/>
            <a:gdLst/>
            <a:ahLst/>
            <a:cxnLst/>
            <a:rect l="l" t="t" r="r" b="b"/>
            <a:pathLst>
              <a:path w="2398395" h="1541145">
                <a:moveTo>
                  <a:pt x="2398115" y="1079817"/>
                </a:moveTo>
                <a:lnTo>
                  <a:pt x="2393988" y="996759"/>
                </a:lnTo>
                <a:lnTo>
                  <a:pt x="2387079" y="941832"/>
                </a:lnTo>
                <a:lnTo>
                  <a:pt x="2370531" y="861441"/>
                </a:lnTo>
                <a:lnTo>
                  <a:pt x="2362250" y="835990"/>
                </a:lnTo>
                <a:lnTo>
                  <a:pt x="2353970" y="809193"/>
                </a:lnTo>
                <a:lnTo>
                  <a:pt x="2345690" y="783742"/>
                </a:lnTo>
                <a:lnTo>
                  <a:pt x="2326373" y="732828"/>
                </a:lnTo>
                <a:lnTo>
                  <a:pt x="2313965" y="707377"/>
                </a:lnTo>
                <a:lnTo>
                  <a:pt x="2302929" y="683260"/>
                </a:lnTo>
                <a:lnTo>
                  <a:pt x="2262911" y="610908"/>
                </a:lnTo>
                <a:lnTo>
                  <a:pt x="2232558" y="564019"/>
                </a:lnTo>
                <a:lnTo>
                  <a:pt x="2199449" y="518477"/>
                </a:lnTo>
                <a:lnTo>
                  <a:pt x="2163572" y="475602"/>
                </a:lnTo>
                <a:lnTo>
                  <a:pt x="2124938" y="432727"/>
                </a:lnTo>
                <a:lnTo>
                  <a:pt x="2064232" y="372440"/>
                </a:lnTo>
                <a:lnTo>
                  <a:pt x="2042160" y="353682"/>
                </a:lnTo>
                <a:lnTo>
                  <a:pt x="2020087" y="333590"/>
                </a:lnTo>
                <a:lnTo>
                  <a:pt x="1996630" y="316179"/>
                </a:lnTo>
                <a:lnTo>
                  <a:pt x="1973173" y="297421"/>
                </a:lnTo>
                <a:lnTo>
                  <a:pt x="1949729" y="279996"/>
                </a:lnTo>
                <a:lnTo>
                  <a:pt x="1900059" y="246507"/>
                </a:lnTo>
                <a:lnTo>
                  <a:pt x="1847634" y="214350"/>
                </a:lnTo>
                <a:lnTo>
                  <a:pt x="1795195" y="184886"/>
                </a:lnTo>
                <a:lnTo>
                  <a:pt x="1738630" y="156743"/>
                </a:lnTo>
                <a:lnTo>
                  <a:pt x="1682064" y="129946"/>
                </a:lnTo>
                <a:lnTo>
                  <a:pt x="1622742" y="107175"/>
                </a:lnTo>
                <a:lnTo>
                  <a:pt x="1593761" y="95123"/>
                </a:lnTo>
                <a:lnTo>
                  <a:pt x="1563408" y="84404"/>
                </a:lnTo>
                <a:lnTo>
                  <a:pt x="1531683" y="75018"/>
                </a:lnTo>
                <a:lnTo>
                  <a:pt x="1501330" y="65646"/>
                </a:lnTo>
                <a:lnTo>
                  <a:pt x="1406131" y="41529"/>
                </a:lnTo>
                <a:lnTo>
                  <a:pt x="1339900" y="28130"/>
                </a:lnTo>
                <a:lnTo>
                  <a:pt x="1273683" y="17411"/>
                </a:lnTo>
                <a:lnTo>
                  <a:pt x="1206080" y="9372"/>
                </a:lnTo>
                <a:lnTo>
                  <a:pt x="1137094" y="4013"/>
                </a:lnTo>
                <a:lnTo>
                  <a:pt x="1068108" y="1333"/>
                </a:lnTo>
                <a:lnTo>
                  <a:pt x="1032230" y="0"/>
                </a:lnTo>
                <a:lnTo>
                  <a:pt x="992225" y="1333"/>
                </a:lnTo>
                <a:lnTo>
                  <a:pt x="950836" y="2679"/>
                </a:lnTo>
                <a:lnTo>
                  <a:pt x="870813" y="8039"/>
                </a:lnTo>
                <a:lnTo>
                  <a:pt x="829424" y="12052"/>
                </a:lnTo>
                <a:lnTo>
                  <a:pt x="790790" y="17411"/>
                </a:lnTo>
                <a:lnTo>
                  <a:pt x="750785" y="24117"/>
                </a:lnTo>
                <a:lnTo>
                  <a:pt x="712152" y="30810"/>
                </a:lnTo>
                <a:lnTo>
                  <a:pt x="673519" y="38849"/>
                </a:lnTo>
                <a:lnTo>
                  <a:pt x="596252" y="57607"/>
                </a:lnTo>
                <a:lnTo>
                  <a:pt x="521754" y="79044"/>
                </a:lnTo>
                <a:lnTo>
                  <a:pt x="484505" y="91097"/>
                </a:lnTo>
                <a:lnTo>
                  <a:pt x="412762" y="117894"/>
                </a:lnTo>
                <a:lnTo>
                  <a:pt x="376885" y="132626"/>
                </a:lnTo>
                <a:lnTo>
                  <a:pt x="307898" y="164782"/>
                </a:lnTo>
                <a:lnTo>
                  <a:pt x="241681" y="199618"/>
                </a:lnTo>
                <a:lnTo>
                  <a:pt x="178219" y="238467"/>
                </a:lnTo>
                <a:lnTo>
                  <a:pt x="87160" y="301434"/>
                </a:lnTo>
                <a:lnTo>
                  <a:pt x="30581" y="346989"/>
                </a:lnTo>
                <a:lnTo>
                  <a:pt x="0" y="374015"/>
                </a:lnTo>
                <a:lnTo>
                  <a:pt x="24739" y="397141"/>
                </a:lnTo>
                <a:lnTo>
                  <a:pt x="27825" y="393877"/>
                </a:lnTo>
                <a:lnTo>
                  <a:pt x="54038" y="371106"/>
                </a:lnTo>
                <a:lnTo>
                  <a:pt x="81635" y="349669"/>
                </a:lnTo>
                <a:lnTo>
                  <a:pt x="109232" y="326898"/>
                </a:lnTo>
                <a:lnTo>
                  <a:pt x="138201" y="306793"/>
                </a:lnTo>
                <a:lnTo>
                  <a:pt x="167170" y="285356"/>
                </a:lnTo>
                <a:lnTo>
                  <a:pt x="197523" y="266598"/>
                </a:lnTo>
                <a:lnTo>
                  <a:pt x="227876" y="246507"/>
                </a:lnTo>
                <a:lnTo>
                  <a:pt x="291350" y="211670"/>
                </a:lnTo>
                <a:lnTo>
                  <a:pt x="357568" y="178181"/>
                </a:lnTo>
                <a:lnTo>
                  <a:pt x="426554" y="148704"/>
                </a:lnTo>
                <a:lnTo>
                  <a:pt x="568667" y="99136"/>
                </a:lnTo>
                <a:lnTo>
                  <a:pt x="680415" y="71005"/>
                </a:lnTo>
                <a:lnTo>
                  <a:pt x="719048" y="64300"/>
                </a:lnTo>
                <a:lnTo>
                  <a:pt x="757682" y="56273"/>
                </a:lnTo>
                <a:lnTo>
                  <a:pt x="834936" y="45554"/>
                </a:lnTo>
                <a:lnTo>
                  <a:pt x="873569" y="41529"/>
                </a:lnTo>
                <a:lnTo>
                  <a:pt x="953592" y="36169"/>
                </a:lnTo>
                <a:lnTo>
                  <a:pt x="992225" y="34836"/>
                </a:lnTo>
                <a:lnTo>
                  <a:pt x="1033614" y="33489"/>
                </a:lnTo>
                <a:lnTo>
                  <a:pt x="1066723" y="34836"/>
                </a:lnTo>
                <a:lnTo>
                  <a:pt x="1135710" y="37515"/>
                </a:lnTo>
                <a:lnTo>
                  <a:pt x="1168819" y="40195"/>
                </a:lnTo>
                <a:lnTo>
                  <a:pt x="1203312" y="42875"/>
                </a:lnTo>
                <a:lnTo>
                  <a:pt x="1269542" y="50914"/>
                </a:lnTo>
                <a:lnTo>
                  <a:pt x="1301280" y="54927"/>
                </a:lnTo>
                <a:lnTo>
                  <a:pt x="1334389" y="61620"/>
                </a:lnTo>
                <a:lnTo>
                  <a:pt x="1366113" y="66979"/>
                </a:lnTo>
                <a:lnTo>
                  <a:pt x="1461312" y="89763"/>
                </a:lnTo>
                <a:lnTo>
                  <a:pt x="1552371" y="116560"/>
                </a:lnTo>
                <a:lnTo>
                  <a:pt x="1581353" y="127279"/>
                </a:lnTo>
                <a:lnTo>
                  <a:pt x="1611706" y="137985"/>
                </a:lnTo>
                <a:lnTo>
                  <a:pt x="1697240" y="172821"/>
                </a:lnTo>
                <a:lnTo>
                  <a:pt x="1751050" y="199618"/>
                </a:lnTo>
                <a:lnTo>
                  <a:pt x="1831073" y="242493"/>
                </a:lnTo>
                <a:lnTo>
                  <a:pt x="1905571" y="290715"/>
                </a:lnTo>
                <a:lnTo>
                  <a:pt x="1952485" y="324218"/>
                </a:lnTo>
                <a:lnTo>
                  <a:pt x="1998014" y="360387"/>
                </a:lnTo>
                <a:lnTo>
                  <a:pt x="2040788" y="396557"/>
                </a:lnTo>
                <a:lnTo>
                  <a:pt x="2080793" y="435406"/>
                </a:lnTo>
                <a:lnTo>
                  <a:pt x="2137359" y="497039"/>
                </a:lnTo>
                <a:lnTo>
                  <a:pt x="2188413" y="561340"/>
                </a:lnTo>
                <a:lnTo>
                  <a:pt x="2218766" y="605548"/>
                </a:lnTo>
                <a:lnTo>
                  <a:pt x="2246350" y="651103"/>
                </a:lnTo>
                <a:lnTo>
                  <a:pt x="2271191" y="697992"/>
                </a:lnTo>
                <a:lnTo>
                  <a:pt x="2304300" y="770343"/>
                </a:lnTo>
                <a:lnTo>
                  <a:pt x="2322233" y="819912"/>
                </a:lnTo>
                <a:lnTo>
                  <a:pt x="2342934" y="896277"/>
                </a:lnTo>
                <a:lnTo>
                  <a:pt x="2356726" y="973975"/>
                </a:lnTo>
                <a:lnTo>
                  <a:pt x="2362250" y="1027569"/>
                </a:lnTo>
                <a:lnTo>
                  <a:pt x="2362250" y="1054366"/>
                </a:lnTo>
                <a:lnTo>
                  <a:pt x="2363622" y="1081163"/>
                </a:lnTo>
                <a:lnTo>
                  <a:pt x="2363622" y="1109294"/>
                </a:lnTo>
                <a:lnTo>
                  <a:pt x="2360866" y="1138770"/>
                </a:lnTo>
                <a:lnTo>
                  <a:pt x="2359495" y="1166901"/>
                </a:lnTo>
                <a:lnTo>
                  <a:pt x="2351214" y="1224508"/>
                </a:lnTo>
                <a:lnTo>
                  <a:pt x="2331897" y="1308912"/>
                </a:lnTo>
                <a:lnTo>
                  <a:pt x="2313965" y="1363840"/>
                </a:lnTo>
                <a:lnTo>
                  <a:pt x="2302929" y="1390637"/>
                </a:lnTo>
                <a:lnTo>
                  <a:pt x="2291880" y="1418767"/>
                </a:lnTo>
                <a:lnTo>
                  <a:pt x="2267051" y="1472361"/>
                </a:lnTo>
                <a:lnTo>
                  <a:pt x="2253259" y="1499146"/>
                </a:lnTo>
                <a:lnTo>
                  <a:pt x="2238083" y="1524609"/>
                </a:lnTo>
                <a:lnTo>
                  <a:pt x="2268436" y="1540687"/>
                </a:lnTo>
                <a:lnTo>
                  <a:pt x="2297404" y="1487093"/>
                </a:lnTo>
                <a:lnTo>
                  <a:pt x="2325001" y="1430820"/>
                </a:lnTo>
                <a:lnTo>
                  <a:pt x="2347074" y="1374559"/>
                </a:lnTo>
                <a:lnTo>
                  <a:pt x="2363622" y="1321638"/>
                </a:lnTo>
                <a:lnTo>
                  <a:pt x="2365006" y="1316951"/>
                </a:lnTo>
                <a:lnTo>
                  <a:pt x="2380183" y="1257998"/>
                </a:lnTo>
                <a:lnTo>
                  <a:pt x="2393988" y="1169581"/>
                </a:lnTo>
                <a:lnTo>
                  <a:pt x="2395359" y="1140104"/>
                </a:lnTo>
                <a:lnTo>
                  <a:pt x="2398115" y="1110627"/>
                </a:lnTo>
                <a:lnTo>
                  <a:pt x="2398115" y="1079817"/>
                </a:lnTo>
                <a:close/>
              </a:path>
            </a:pathLst>
          </a:custGeom>
          <a:solidFill>
            <a:srgbClr val="FF98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75211" y="1838147"/>
            <a:ext cx="8131175" cy="3519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9925" indent="-657860">
              <a:lnSpc>
                <a:spcPct val="100000"/>
              </a:lnSpc>
              <a:spcBef>
                <a:spcPts val="100"/>
              </a:spcBef>
              <a:buFont typeface="Segoe UI Symbol"/>
              <a:buChar char="⚫"/>
              <a:tabLst>
                <a:tab pos="669925" algn="l"/>
                <a:tab pos="670560" algn="l"/>
              </a:tabLst>
            </a:pPr>
            <a:r>
              <a:rPr sz="2400" spc="-5" dirty="0">
                <a:latin typeface="Calibri"/>
                <a:cs typeface="Calibri"/>
              </a:rPr>
              <a:t>Suitable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small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programming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exercises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100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200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lines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Segoe UI Symbol"/>
              <a:buChar char="⚫"/>
            </a:pPr>
            <a:endParaRPr sz="2700">
              <a:latin typeface="Calibri"/>
              <a:cs typeface="Calibri"/>
            </a:endParaRPr>
          </a:p>
          <a:p>
            <a:pPr marL="685165" indent="-658495">
              <a:lnSpc>
                <a:spcPct val="100000"/>
              </a:lnSpc>
              <a:spcBef>
                <a:spcPts val="5"/>
              </a:spcBef>
              <a:buFont typeface="Segoe UI Symbol"/>
              <a:buChar char="⚫"/>
              <a:tabLst>
                <a:tab pos="685165" algn="l"/>
                <a:tab pos="685800" algn="l"/>
              </a:tabLst>
            </a:pPr>
            <a:r>
              <a:rPr sz="2400" spc="-5" dirty="0">
                <a:latin typeface="Calibri"/>
                <a:cs typeface="Calibri"/>
              </a:rPr>
              <a:t>Unsatisfactory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software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reasonable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Segoe UI Symbol"/>
              <a:buChar char="⚫"/>
            </a:pPr>
            <a:endParaRPr sz="2650">
              <a:latin typeface="Calibri"/>
              <a:cs typeface="Calibri"/>
            </a:endParaRPr>
          </a:p>
          <a:p>
            <a:pPr marL="685165" indent="-658495">
              <a:lnSpc>
                <a:spcPct val="100000"/>
              </a:lnSpc>
              <a:spcBef>
                <a:spcPts val="5"/>
              </a:spcBef>
              <a:buFont typeface="Segoe UI Symbol"/>
              <a:buChar char="⚫"/>
              <a:tabLst>
                <a:tab pos="685165" algn="l"/>
                <a:tab pos="685800" algn="l"/>
              </a:tabLst>
            </a:pPr>
            <a:r>
              <a:rPr sz="2400" spc="-5" dirty="0">
                <a:latin typeface="Calibri"/>
                <a:cs typeface="Calibri"/>
              </a:rPr>
              <a:t>Code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becomes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unfixable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unenhanceable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Segoe UI Symbol"/>
              <a:buChar char="⚫"/>
            </a:pPr>
            <a:endParaRPr sz="2650">
              <a:latin typeface="Calibri"/>
              <a:cs typeface="Calibri"/>
            </a:endParaRPr>
          </a:p>
          <a:p>
            <a:pPr marL="695325" indent="-659130">
              <a:lnSpc>
                <a:spcPct val="100000"/>
              </a:lnSpc>
              <a:spcBef>
                <a:spcPts val="5"/>
              </a:spcBef>
              <a:buFont typeface="Segoe UI Symbol"/>
              <a:buChar char="⚫"/>
              <a:tabLst>
                <a:tab pos="695325" algn="l"/>
                <a:tab pos="695960" algn="l"/>
              </a:tabLst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room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structured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design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Segoe UI Symbol"/>
              <a:buChar char="⚫"/>
            </a:pPr>
            <a:endParaRPr sz="2650">
              <a:latin typeface="Calibri"/>
              <a:cs typeface="Calibri"/>
            </a:endParaRPr>
          </a:p>
          <a:p>
            <a:pPr marL="682625" indent="-659130">
              <a:lnSpc>
                <a:spcPct val="100000"/>
              </a:lnSpc>
              <a:spcBef>
                <a:spcPts val="5"/>
              </a:spcBef>
              <a:buFont typeface="Segoe UI Symbol"/>
              <a:buChar char="⚫"/>
              <a:tabLst>
                <a:tab pos="682625" algn="l"/>
                <a:tab pos="683260" algn="l"/>
              </a:tabLst>
            </a:pPr>
            <a:r>
              <a:rPr sz="2400" spc="-5" dirty="0">
                <a:latin typeface="Calibri"/>
                <a:cs typeface="Calibri"/>
              </a:rPr>
              <a:t>Maintenance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practically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58413" y="624311"/>
            <a:ext cx="3296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Build</a:t>
            </a:r>
            <a:r>
              <a:rPr spc="-40" dirty="0"/>
              <a:t> </a:t>
            </a:r>
            <a:r>
              <a:rPr dirty="0"/>
              <a:t>&amp;</a:t>
            </a:r>
            <a:r>
              <a:rPr spc="-30" dirty="0"/>
              <a:t> </a:t>
            </a:r>
            <a:r>
              <a:rPr spc="-5" dirty="0"/>
              <a:t>Fix</a:t>
            </a:r>
            <a:r>
              <a:rPr spc="-35" dirty="0"/>
              <a:t> </a:t>
            </a:r>
            <a:r>
              <a:rPr spc="-5" dirty="0"/>
              <a:t>Model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34975" y="553480"/>
            <a:ext cx="4709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Classical</a:t>
            </a:r>
            <a:r>
              <a:rPr spc="-50" dirty="0"/>
              <a:t> </a:t>
            </a:r>
            <a:r>
              <a:rPr spc="-5" dirty="0"/>
              <a:t>Waterfall</a:t>
            </a:r>
            <a:r>
              <a:rPr spc="-45" dirty="0"/>
              <a:t> </a:t>
            </a:r>
            <a:r>
              <a:rPr spc="-5" dirty="0"/>
              <a:t>Model</a:t>
            </a:r>
          </a:p>
        </p:txBody>
      </p:sp>
      <p:sp>
        <p:nvSpPr>
          <p:cNvPr id="9" name="object 9"/>
          <p:cNvSpPr/>
          <p:nvPr/>
        </p:nvSpPr>
        <p:spPr>
          <a:xfrm>
            <a:off x="1593532" y="1959628"/>
            <a:ext cx="4994275" cy="2883535"/>
          </a:xfrm>
          <a:custGeom>
            <a:avLst/>
            <a:gdLst/>
            <a:ahLst/>
            <a:cxnLst/>
            <a:rect l="l" t="t" r="r" b="b"/>
            <a:pathLst>
              <a:path w="4994275" h="2883535">
                <a:moveTo>
                  <a:pt x="0" y="1576"/>
                </a:moveTo>
                <a:lnTo>
                  <a:pt x="0" y="705"/>
                </a:lnTo>
                <a:lnTo>
                  <a:pt x="705" y="0"/>
                </a:lnTo>
                <a:lnTo>
                  <a:pt x="1576" y="0"/>
                </a:lnTo>
                <a:lnTo>
                  <a:pt x="2033023" y="0"/>
                </a:lnTo>
                <a:lnTo>
                  <a:pt x="2033441" y="0"/>
                </a:lnTo>
                <a:lnTo>
                  <a:pt x="2033842" y="166"/>
                </a:lnTo>
                <a:lnTo>
                  <a:pt x="2034138" y="461"/>
                </a:lnTo>
                <a:lnTo>
                  <a:pt x="2034433" y="757"/>
                </a:lnTo>
                <a:lnTo>
                  <a:pt x="2034599" y="1158"/>
                </a:lnTo>
                <a:lnTo>
                  <a:pt x="2034599" y="1576"/>
                </a:lnTo>
                <a:lnTo>
                  <a:pt x="2034599" y="376430"/>
                </a:lnTo>
                <a:lnTo>
                  <a:pt x="2034599" y="377301"/>
                </a:lnTo>
                <a:lnTo>
                  <a:pt x="2033894" y="378006"/>
                </a:lnTo>
                <a:lnTo>
                  <a:pt x="2033023" y="378006"/>
                </a:lnTo>
                <a:lnTo>
                  <a:pt x="1576" y="378006"/>
                </a:lnTo>
                <a:lnTo>
                  <a:pt x="705" y="378006"/>
                </a:lnTo>
                <a:lnTo>
                  <a:pt x="0" y="377301"/>
                </a:lnTo>
                <a:lnTo>
                  <a:pt x="0" y="376430"/>
                </a:lnTo>
                <a:lnTo>
                  <a:pt x="0" y="1576"/>
                </a:lnTo>
                <a:close/>
              </a:path>
              <a:path w="4994275" h="2883535">
                <a:moveTo>
                  <a:pt x="682942" y="684836"/>
                </a:moveTo>
                <a:lnTo>
                  <a:pt x="682942" y="683965"/>
                </a:lnTo>
                <a:lnTo>
                  <a:pt x="683648" y="683259"/>
                </a:lnTo>
                <a:lnTo>
                  <a:pt x="684519" y="683259"/>
                </a:lnTo>
                <a:lnTo>
                  <a:pt x="2715966" y="683259"/>
                </a:lnTo>
                <a:lnTo>
                  <a:pt x="2716384" y="683259"/>
                </a:lnTo>
                <a:lnTo>
                  <a:pt x="2716785" y="683426"/>
                </a:lnTo>
                <a:lnTo>
                  <a:pt x="2717081" y="683721"/>
                </a:lnTo>
                <a:lnTo>
                  <a:pt x="2717376" y="684017"/>
                </a:lnTo>
                <a:lnTo>
                  <a:pt x="2717543" y="684418"/>
                </a:lnTo>
                <a:lnTo>
                  <a:pt x="2717543" y="684836"/>
                </a:lnTo>
                <a:lnTo>
                  <a:pt x="2717543" y="1059690"/>
                </a:lnTo>
                <a:lnTo>
                  <a:pt x="2717543" y="1060561"/>
                </a:lnTo>
                <a:lnTo>
                  <a:pt x="2716837" y="1061266"/>
                </a:lnTo>
                <a:lnTo>
                  <a:pt x="2715966" y="1061266"/>
                </a:lnTo>
                <a:lnTo>
                  <a:pt x="684519" y="1061266"/>
                </a:lnTo>
                <a:lnTo>
                  <a:pt x="683648" y="1061266"/>
                </a:lnTo>
                <a:lnTo>
                  <a:pt x="682942" y="1060561"/>
                </a:lnTo>
                <a:lnTo>
                  <a:pt x="682942" y="1059690"/>
                </a:lnTo>
                <a:lnTo>
                  <a:pt x="682942" y="684836"/>
                </a:lnTo>
                <a:close/>
              </a:path>
              <a:path w="4994275" h="2883535">
                <a:moveTo>
                  <a:pt x="1365884" y="1292178"/>
                </a:moveTo>
                <a:lnTo>
                  <a:pt x="1365884" y="1291307"/>
                </a:lnTo>
                <a:lnTo>
                  <a:pt x="1366590" y="1290601"/>
                </a:lnTo>
                <a:lnTo>
                  <a:pt x="1367461" y="1290601"/>
                </a:lnTo>
                <a:lnTo>
                  <a:pt x="3398908" y="1290601"/>
                </a:lnTo>
                <a:lnTo>
                  <a:pt x="3399326" y="1290601"/>
                </a:lnTo>
                <a:lnTo>
                  <a:pt x="3399727" y="1290767"/>
                </a:lnTo>
                <a:lnTo>
                  <a:pt x="3400023" y="1291063"/>
                </a:lnTo>
                <a:lnTo>
                  <a:pt x="3400318" y="1291359"/>
                </a:lnTo>
                <a:lnTo>
                  <a:pt x="3400484" y="1291760"/>
                </a:lnTo>
                <a:lnTo>
                  <a:pt x="3400484" y="1292178"/>
                </a:lnTo>
                <a:lnTo>
                  <a:pt x="3400484" y="1667032"/>
                </a:lnTo>
                <a:lnTo>
                  <a:pt x="3400484" y="1667903"/>
                </a:lnTo>
                <a:lnTo>
                  <a:pt x="3399778" y="1668608"/>
                </a:lnTo>
                <a:lnTo>
                  <a:pt x="3398908" y="1668608"/>
                </a:lnTo>
                <a:lnTo>
                  <a:pt x="1367461" y="1668608"/>
                </a:lnTo>
                <a:lnTo>
                  <a:pt x="1366590" y="1668608"/>
                </a:lnTo>
                <a:lnTo>
                  <a:pt x="1365884" y="1667903"/>
                </a:lnTo>
                <a:lnTo>
                  <a:pt x="1365884" y="1667032"/>
                </a:lnTo>
                <a:lnTo>
                  <a:pt x="1365884" y="1292178"/>
                </a:lnTo>
                <a:close/>
              </a:path>
              <a:path w="4994275" h="2883535">
                <a:moveTo>
                  <a:pt x="2124709" y="1899520"/>
                </a:moveTo>
                <a:lnTo>
                  <a:pt x="2124709" y="1898649"/>
                </a:lnTo>
                <a:lnTo>
                  <a:pt x="2125415" y="1897943"/>
                </a:lnTo>
                <a:lnTo>
                  <a:pt x="2126286" y="1897943"/>
                </a:lnTo>
                <a:lnTo>
                  <a:pt x="4157733" y="1897943"/>
                </a:lnTo>
                <a:lnTo>
                  <a:pt x="4158151" y="1897943"/>
                </a:lnTo>
                <a:lnTo>
                  <a:pt x="4158552" y="1898109"/>
                </a:lnTo>
                <a:lnTo>
                  <a:pt x="4158848" y="1898405"/>
                </a:lnTo>
                <a:lnTo>
                  <a:pt x="4159143" y="1898701"/>
                </a:lnTo>
                <a:lnTo>
                  <a:pt x="4159309" y="1899101"/>
                </a:lnTo>
                <a:lnTo>
                  <a:pt x="4159309" y="1899520"/>
                </a:lnTo>
                <a:lnTo>
                  <a:pt x="4159309" y="2274374"/>
                </a:lnTo>
                <a:lnTo>
                  <a:pt x="4159309" y="2275245"/>
                </a:lnTo>
                <a:lnTo>
                  <a:pt x="4158603" y="2275950"/>
                </a:lnTo>
                <a:lnTo>
                  <a:pt x="4157733" y="2275950"/>
                </a:lnTo>
                <a:lnTo>
                  <a:pt x="2126286" y="2275950"/>
                </a:lnTo>
                <a:lnTo>
                  <a:pt x="2125415" y="2275950"/>
                </a:lnTo>
                <a:lnTo>
                  <a:pt x="2124709" y="2275245"/>
                </a:lnTo>
                <a:lnTo>
                  <a:pt x="2124709" y="2274374"/>
                </a:lnTo>
                <a:lnTo>
                  <a:pt x="2124709" y="1899520"/>
                </a:lnTo>
                <a:close/>
              </a:path>
              <a:path w="4994275" h="2883535">
                <a:moveTo>
                  <a:pt x="2959418" y="2506863"/>
                </a:moveTo>
                <a:lnTo>
                  <a:pt x="2959418" y="2505992"/>
                </a:lnTo>
                <a:lnTo>
                  <a:pt x="2960123" y="2505286"/>
                </a:lnTo>
                <a:lnTo>
                  <a:pt x="2960994" y="2505286"/>
                </a:lnTo>
                <a:lnTo>
                  <a:pt x="4992441" y="2505286"/>
                </a:lnTo>
                <a:lnTo>
                  <a:pt x="4992859" y="2505286"/>
                </a:lnTo>
                <a:lnTo>
                  <a:pt x="4993260" y="2505453"/>
                </a:lnTo>
                <a:lnTo>
                  <a:pt x="4993555" y="2505748"/>
                </a:lnTo>
                <a:lnTo>
                  <a:pt x="4993851" y="2506044"/>
                </a:lnTo>
                <a:lnTo>
                  <a:pt x="4994017" y="2506444"/>
                </a:lnTo>
                <a:lnTo>
                  <a:pt x="4994017" y="2506863"/>
                </a:lnTo>
                <a:lnTo>
                  <a:pt x="4994017" y="2881717"/>
                </a:lnTo>
                <a:lnTo>
                  <a:pt x="4994017" y="2882588"/>
                </a:lnTo>
                <a:lnTo>
                  <a:pt x="4993311" y="2883293"/>
                </a:lnTo>
                <a:lnTo>
                  <a:pt x="4992441" y="2883293"/>
                </a:lnTo>
                <a:lnTo>
                  <a:pt x="2960994" y="2883293"/>
                </a:lnTo>
                <a:lnTo>
                  <a:pt x="2960123" y="2883293"/>
                </a:lnTo>
                <a:lnTo>
                  <a:pt x="2959418" y="2882588"/>
                </a:lnTo>
                <a:lnTo>
                  <a:pt x="2959418" y="2881717"/>
                </a:lnTo>
                <a:lnTo>
                  <a:pt x="2959418" y="2506863"/>
                </a:lnTo>
                <a:close/>
              </a:path>
            </a:pathLst>
          </a:custGeom>
          <a:ln w="38149">
            <a:solidFill>
              <a:srgbClr val="00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90358" y="1938292"/>
            <a:ext cx="5482590" cy="3442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Times New Roman"/>
                <a:cs typeface="Times New Roman"/>
              </a:rPr>
              <a:t>Feasibility</a:t>
            </a:r>
            <a:r>
              <a:rPr sz="2000" b="1" spc="-5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Study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Times New Roman"/>
              <a:cs typeface="Times New Roman"/>
            </a:endParaRPr>
          </a:p>
          <a:p>
            <a:pPr marL="695325">
              <a:lnSpc>
                <a:spcPct val="100000"/>
              </a:lnSpc>
              <a:tabLst>
                <a:tab pos="1386205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Req.	Analysis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Times New Roman"/>
              <a:cs typeface="Times New Roman"/>
            </a:endParaRPr>
          </a:p>
          <a:p>
            <a:pPr marL="1822450">
              <a:lnSpc>
                <a:spcPct val="100000"/>
              </a:lnSpc>
            </a:pPr>
            <a:r>
              <a:rPr sz="2000" b="1" spc="-5" dirty="0">
                <a:latin typeface="Times New Roman"/>
                <a:cs typeface="Times New Roman"/>
              </a:rPr>
              <a:t>Design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Times New Roman"/>
              <a:cs typeface="Times New Roman"/>
            </a:endParaRPr>
          </a:p>
          <a:p>
            <a:pPr marL="598805" algn="ctr">
              <a:lnSpc>
                <a:spcPct val="100000"/>
              </a:lnSpc>
            </a:pPr>
            <a:r>
              <a:rPr sz="2000" b="1" spc="-5" dirty="0">
                <a:latin typeface="Times New Roman"/>
                <a:cs typeface="Times New Roman"/>
              </a:rPr>
              <a:t>Coding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Times New Roman"/>
              <a:cs typeface="Times New Roman"/>
            </a:endParaRPr>
          </a:p>
          <a:p>
            <a:pPr marL="3352800">
              <a:lnSpc>
                <a:spcPct val="100000"/>
              </a:lnSpc>
            </a:pPr>
            <a:r>
              <a:rPr sz="2000" b="1" spc="-5" dirty="0">
                <a:latin typeface="Times New Roman"/>
                <a:cs typeface="Times New Roman"/>
              </a:rPr>
              <a:t>Testing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000" b="1" spc="-5" dirty="0">
                <a:latin typeface="Times New Roman"/>
                <a:cs typeface="Times New Roman"/>
              </a:rPr>
              <a:t>Maintenance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85344" y="2168306"/>
            <a:ext cx="3856354" cy="3301365"/>
            <a:chOff x="3585344" y="2168306"/>
            <a:chExt cx="3856354" cy="3301365"/>
          </a:xfrm>
        </p:grpSpPr>
        <p:sp>
          <p:nvSpPr>
            <p:cNvPr id="12" name="object 12"/>
            <p:cNvSpPr/>
            <p:nvPr/>
          </p:nvSpPr>
          <p:spPr>
            <a:xfrm>
              <a:off x="3604419" y="2187382"/>
              <a:ext cx="266065" cy="1905"/>
            </a:xfrm>
            <a:custGeom>
              <a:avLst/>
              <a:gdLst/>
              <a:ahLst/>
              <a:cxnLst/>
              <a:rect l="l" t="t" r="r" b="b"/>
              <a:pathLst>
                <a:path w="266064" h="1905">
                  <a:moveTo>
                    <a:pt x="-19074" y="790"/>
                  </a:moveTo>
                  <a:lnTo>
                    <a:pt x="284663" y="790"/>
                  </a:lnTo>
                </a:path>
              </a:pathLst>
            </a:custGeom>
            <a:ln w="39730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68428" y="2187381"/>
              <a:ext cx="635" cy="169545"/>
            </a:xfrm>
            <a:custGeom>
              <a:avLst/>
              <a:gdLst/>
              <a:ahLst/>
              <a:cxnLst/>
              <a:rect l="l" t="t" r="r" b="b"/>
              <a:pathLst>
                <a:path w="635" h="169544">
                  <a:moveTo>
                    <a:pt x="293" y="-19074"/>
                  </a:moveTo>
                  <a:lnTo>
                    <a:pt x="293" y="188458"/>
                  </a:lnTo>
                </a:path>
              </a:pathLst>
            </a:custGeom>
            <a:ln w="38737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85174" y="2356474"/>
              <a:ext cx="168275" cy="231140"/>
            </a:xfrm>
            <a:custGeom>
              <a:avLst/>
              <a:gdLst/>
              <a:ahLst/>
              <a:cxnLst/>
              <a:rect l="l" t="t" r="r" b="b"/>
              <a:pathLst>
                <a:path w="168275" h="231139">
                  <a:moveTo>
                    <a:pt x="84640" y="230642"/>
                  </a:moveTo>
                  <a:lnTo>
                    <a:pt x="0" y="581"/>
                  </a:lnTo>
                  <a:lnTo>
                    <a:pt x="167682" y="0"/>
                  </a:lnTo>
                  <a:lnTo>
                    <a:pt x="84640" y="230642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85174" y="2356474"/>
              <a:ext cx="168275" cy="231140"/>
            </a:xfrm>
            <a:custGeom>
              <a:avLst/>
              <a:gdLst/>
              <a:ahLst/>
              <a:cxnLst/>
              <a:rect l="l" t="t" r="r" b="b"/>
              <a:pathLst>
                <a:path w="168275" h="231139">
                  <a:moveTo>
                    <a:pt x="0" y="581"/>
                  </a:moveTo>
                  <a:lnTo>
                    <a:pt x="84640" y="230642"/>
                  </a:lnTo>
                  <a:lnTo>
                    <a:pt x="167682" y="0"/>
                  </a:lnTo>
                  <a:lnTo>
                    <a:pt x="0" y="581"/>
                  </a:lnTo>
                  <a:close/>
                </a:path>
              </a:pathLst>
            </a:custGeom>
            <a:ln w="38149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25302" y="2870642"/>
              <a:ext cx="266065" cy="1905"/>
            </a:xfrm>
            <a:custGeom>
              <a:avLst/>
              <a:gdLst/>
              <a:ahLst/>
              <a:cxnLst/>
              <a:rect l="l" t="t" r="r" b="b"/>
              <a:pathLst>
                <a:path w="266064" h="1905">
                  <a:moveTo>
                    <a:pt x="-19074" y="790"/>
                  </a:moveTo>
                  <a:lnTo>
                    <a:pt x="284663" y="790"/>
                  </a:lnTo>
                </a:path>
              </a:pathLst>
            </a:custGeom>
            <a:ln w="39730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52950" y="2870641"/>
              <a:ext cx="635" cy="93980"/>
            </a:xfrm>
            <a:custGeom>
              <a:avLst/>
              <a:gdLst/>
              <a:ahLst/>
              <a:cxnLst/>
              <a:rect l="l" t="t" r="r" b="b"/>
              <a:pathLst>
                <a:path w="635" h="93980">
                  <a:moveTo>
                    <a:pt x="194" y="-19074"/>
                  </a:moveTo>
                  <a:lnTo>
                    <a:pt x="194" y="112541"/>
                  </a:lnTo>
                </a:path>
              </a:pathLst>
            </a:custGeom>
            <a:ln w="38538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69498" y="2963758"/>
              <a:ext cx="168275" cy="231140"/>
            </a:xfrm>
            <a:custGeom>
              <a:avLst/>
              <a:gdLst/>
              <a:ahLst/>
              <a:cxnLst/>
              <a:rect l="l" t="t" r="r" b="b"/>
              <a:pathLst>
                <a:path w="168275" h="231139">
                  <a:moveTo>
                    <a:pt x="84800" y="230700"/>
                  </a:moveTo>
                  <a:lnTo>
                    <a:pt x="0" y="698"/>
                  </a:lnTo>
                  <a:lnTo>
                    <a:pt x="167682" y="0"/>
                  </a:lnTo>
                  <a:lnTo>
                    <a:pt x="84800" y="230700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69498" y="2963758"/>
              <a:ext cx="168275" cy="231140"/>
            </a:xfrm>
            <a:custGeom>
              <a:avLst/>
              <a:gdLst/>
              <a:ahLst/>
              <a:cxnLst/>
              <a:rect l="l" t="t" r="r" b="b"/>
              <a:pathLst>
                <a:path w="168275" h="231139">
                  <a:moveTo>
                    <a:pt x="0" y="698"/>
                  </a:moveTo>
                  <a:lnTo>
                    <a:pt x="84800" y="230700"/>
                  </a:lnTo>
                  <a:lnTo>
                    <a:pt x="167682" y="0"/>
                  </a:lnTo>
                  <a:lnTo>
                    <a:pt x="0" y="698"/>
                  </a:lnTo>
                  <a:close/>
                </a:path>
              </a:pathLst>
            </a:custGeom>
            <a:ln w="38149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008245" y="3477984"/>
              <a:ext cx="266065" cy="1905"/>
            </a:xfrm>
            <a:custGeom>
              <a:avLst/>
              <a:gdLst/>
              <a:ahLst/>
              <a:cxnLst/>
              <a:rect l="l" t="t" r="r" b="b"/>
              <a:pathLst>
                <a:path w="266064" h="1904">
                  <a:moveTo>
                    <a:pt x="-19074" y="790"/>
                  </a:moveTo>
                  <a:lnTo>
                    <a:pt x="284663" y="790"/>
                  </a:lnTo>
                </a:path>
              </a:pathLst>
            </a:custGeom>
            <a:ln w="39730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35893" y="3477984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79">
                  <a:moveTo>
                    <a:pt x="0" y="0"/>
                  </a:moveTo>
                  <a:lnTo>
                    <a:pt x="0" y="93463"/>
                  </a:lnTo>
                </a:path>
              </a:pathLst>
            </a:custGeom>
            <a:ln w="38149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52051" y="3571447"/>
              <a:ext cx="168275" cy="230504"/>
            </a:xfrm>
            <a:custGeom>
              <a:avLst/>
              <a:gdLst/>
              <a:ahLst/>
              <a:cxnLst/>
              <a:rect l="l" t="t" r="r" b="b"/>
              <a:pathLst>
                <a:path w="168275" h="230504">
                  <a:moveTo>
                    <a:pt x="83841" y="230353"/>
                  </a:moveTo>
                  <a:lnTo>
                    <a:pt x="0" y="0"/>
                  </a:lnTo>
                  <a:lnTo>
                    <a:pt x="167683" y="0"/>
                  </a:lnTo>
                  <a:lnTo>
                    <a:pt x="83841" y="230353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52051" y="3571447"/>
              <a:ext cx="168275" cy="230504"/>
            </a:xfrm>
            <a:custGeom>
              <a:avLst/>
              <a:gdLst/>
              <a:ahLst/>
              <a:cxnLst/>
              <a:rect l="l" t="t" r="r" b="b"/>
              <a:pathLst>
                <a:path w="168275" h="230504">
                  <a:moveTo>
                    <a:pt x="0" y="0"/>
                  </a:moveTo>
                  <a:lnTo>
                    <a:pt x="83841" y="230353"/>
                  </a:lnTo>
                  <a:lnTo>
                    <a:pt x="167683" y="0"/>
                  </a:lnTo>
                  <a:lnTo>
                    <a:pt x="0" y="0"/>
                  </a:lnTo>
                  <a:close/>
                </a:path>
              </a:pathLst>
            </a:custGeom>
            <a:ln w="38149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67070" y="4085326"/>
              <a:ext cx="266065" cy="1905"/>
            </a:xfrm>
            <a:custGeom>
              <a:avLst/>
              <a:gdLst/>
              <a:ahLst/>
              <a:cxnLst/>
              <a:rect l="l" t="t" r="r" b="b"/>
              <a:pathLst>
                <a:path w="266064" h="1904">
                  <a:moveTo>
                    <a:pt x="-19074" y="790"/>
                  </a:moveTo>
                  <a:lnTo>
                    <a:pt x="284663" y="790"/>
                  </a:lnTo>
                </a:path>
              </a:pathLst>
            </a:custGeom>
            <a:ln w="39730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94718" y="4085326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79">
                  <a:moveTo>
                    <a:pt x="0" y="0"/>
                  </a:moveTo>
                  <a:lnTo>
                    <a:pt x="0" y="93463"/>
                  </a:lnTo>
                </a:path>
              </a:pathLst>
            </a:custGeom>
            <a:ln w="38149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910876" y="4178790"/>
              <a:ext cx="168275" cy="230504"/>
            </a:xfrm>
            <a:custGeom>
              <a:avLst/>
              <a:gdLst/>
              <a:ahLst/>
              <a:cxnLst/>
              <a:rect l="l" t="t" r="r" b="b"/>
              <a:pathLst>
                <a:path w="168275" h="230504">
                  <a:moveTo>
                    <a:pt x="83841" y="230353"/>
                  </a:moveTo>
                  <a:lnTo>
                    <a:pt x="0" y="0"/>
                  </a:lnTo>
                  <a:lnTo>
                    <a:pt x="167683" y="0"/>
                  </a:lnTo>
                  <a:lnTo>
                    <a:pt x="83841" y="230353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10876" y="4178790"/>
              <a:ext cx="168275" cy="230504"/>
            </a:xfrm>
            <a:custGeom>
              <a:avLst/>
              <a:gdLst/>
              <a:ahLst/>
              <a:cxnLst/>
              <a:rect l="l" t="t" r="r" b="b"/>
              <a:pathLst>
                <a:path w="168275" h="230504">
                  <a:moveTo>
                    <a:pt x="0" y="0"/>
                  </a:moveTo>
                  <a:lnTo>
                    <a:pt x="83841" y="230353"/>
                  </a:lnTo>
                  <a:lnTo>
                    <a:pt x="167683" y="0"/>
                  </a:lnTo>
                  <a:lnTo>
                    <a:pt x="0" y="0"/>
                  </a:lnTo>
                  <a:close/>
                </a:path>
              </a:pathLst>
            </a:custGeom>
            <a:ln w="38149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87657" y="4616749"/>
              <a:ext cx="2035175" cy="833755"/>
            </a:xfrm>
            <a:custGeom>
              <a:avLst/>
              <a:gdLst/>
              <a:ahLst/>
              <a:cxnLst/>
              <a:rect l="l" t="t" r="r" b="b"/>
              <a:pathLst>
                <a:path w="2035175" h="833754">
                  <a:moveTo>
                    <a:pt x="1214120" y="0"/>
                  </a:moveTo>
                  <a:lnTo>
                    <a:pt x="1517649" y="0"/>
                  </a:lnTo>
                </a:path>
                <a:path w="2035175" h="833754">
                  <a:moveTo>
                    <a:pt x="1517649" y="0"/>
                  </a:moveTo>
                  <a:lnTo>
                    <a:pt x="1517649" y="169381"/>
                  </a:lnTo>
                </a:path>
                <a:path w="2035175" h="833754">
                  <a:moveTo>
                    <a:pt x="0" y="457083"/>
                  </a:moveTo>
                  <a:lnTo>
                    <a:pt x="0" y="456212"/>
                  </a:lnTo>
                  <a:lnTo>
                    <a:pt x="705" y="455506"/>
                  </a:lnTo>
                  <a:lnTo>
                    <a:pt x="1576" y="455506"/>
                  </a:lnTo>
                  <a:lnTo>
                    <a:pt x="2033024" y="455506"/>
                  </a:lnTo>
                  <a:lnTo>
                    <a:pt x="2033442" y="455506"/>
                  </a:lnTo>
                  <a:lnTo>
                    <a:pt x="2033842" y="455672"/>
                  </a:lnTo>
                  <a:lnTo>
                    <a:pt x="2034138" y="455968"/>
                  </a:lnTo>
                  <a:lnTo>
                    <a:pt x="2034434" y="456264"/>
                  </a:lnTo>
                  <a:lnTo>
                    <a:pt x="2034599" y="456665"/>
                  </a:lnTo>
                  <a:lnTo>
                    <a:pt x="2034599" y="457083"/>
                  </a:lnTo>
                  <a:lnTo>
                    <a:pt x="2034599" y="831937"/>
                  </a:lnTo>
                  <a:lnTo>
                    <a:pt x="2034599" y="832808"/>
                  </a:lnTo>
                  <a:lnTo>
                    <a:pt x="2033894" y="833513"/>
                  </a:lnTo>
                  <a:lnTo>
                    <a:pt x="2033024" y="833513"/>
                  </a:lnTo>
                  <a:lnTo>
                    <a:pt x="1576" y="833513"/>
                  </a:lnTo>
                  <a:lnTo>
                    <a:pt x="705" y="833513"/>
                  </a:lnTo>
                  <a:lnTo>
                    <a:pt x="0" y="832808"/>
                  </a:lnTo>
                  <a:lnTo>
                    <a:pt x="0" y="831937"/>
                  </a:lnTo>
                  <a:lnTo>
                    <a:pt x="0" y="457083"/>
                  </a:lnTo>
                  <a:close/>
                </a:path>
              </a:pathLst>
            </a:custGeom>
            <a:ln w="38149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21465" y="4786132"/>
              <a:ext cx="168275" cy="230504"/>
            </a:xfrm>
            <a:custGeom>
              <a:avLst/>
              <a:gdLst/>
              <a:ahLst/>
              <a:cxnLst/>
              <a:rect l="l" t="t" r="r" b="b"/>
              <a:pathLst>
                <a:path w="168275" h="230504">
                  <a:moveTo>
                    <a:pt x="83841" y="230353"/>
                  </a:moveTo>
                  <a:lnTo>
                    <a:pt x="0" y="0"/>
                  </a:lnTo>
                  <a:lnTo>
                    <a:pt x="167684" y="0"/>
                  </a:lnTo>
                  <a:lnTo>
                    <a:pt x="83841" y="230353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21465" y="4786132"/>
              <a:ext cx="168275" cy="230504"/>
            </a:xfrm>
            <a:custGeom>
              <a:avLst/>
              <a:gdLst/>
              <a:ahLst/>
              <a:cxnLst/>
              <a:rect l="l" t="t" r="r" b="b"/>
              <a:pathLst>
                <a:path w="168275" h="230504">
                  <a:moveTo>
                    <a:pt x="0" y="0"/>
                  </a:moveTo>
                  <a:lnTo>
                    <a:pt x="83841" y="230353"/>
                  </a:lnTo>
                  <a:lnTo>
                    <a:pt x="167684" y="0"/>
                  </a:lnTo>
                  <a:lnTo>
                    <a:pt x="0" y="0"/>
                  </a:lnTo>
                  <a:close/>
                </a:path>
              </a:pathLst>
            </a:custGeom>
            <a:ln w="38149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8320" y="1218708"/>
            <a:ext cx="30346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Waterfall</a:t>
            </a:r>
            <a:r>
              <a:rPr spc="-90" dirty="0"/>
              <a:t> </a:t>
            </a:r>
            <a:r>
              <a:rPr spc="-5" dirty="0"/>
              <a:t>model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752600" y="1752600"/>
            <a:ext cx="6934200" cy="4419600"/>
            <a:chOff x="1752600" y="1752600"/>
            <a:chExt cx="6934200" cy="4419600"/>
          </a:xfrm>
        </p:grpSpPr>
        <p:sp>
          <p:nvSpPr>
            <p:cNvPr id="10" name="object 10"/>
            <p:cNvSpPr/>
            <p:nvPr/>
          </p:nvSpPr>
          <p:spPr>
            <a:xfrm>
              <a:off x="1752600" y="1752600"/>
              <a:ext cx="6934200" cy="4419600"/>
            </a:xfrm>
            <a:custGeom>
              <a:avLst/>
              <a:gdLst/>
              <a:ahLst/>
              <a:cxnLst/>
              <a:rect l="l" t="t" r="r" b="b"/>
              <a:pathLst>
                <a:path w="6934200" h="4419600">
                  <a:moveTo>
                    <a:pt x="6934199" y="4419599"/>
                  </a:moveTo>
                  <a:lnTo>
                    <a:pt x="0" y="4419599"/>
                  </a:lnTo>
                  <a:lnTo>
                    <a:pt x="0" y="0"/>
                  </a:lnTo>
                  <a:lnTo>
                    <a:pt x="6934199" y="0"/>
                  </a:lnTo>
                  <a:lnTo>
                    <a:pt x="6934199" y="4419599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7400" y="1933575"/>
              <a:ext cx="6400799" cy="3984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595" y="1256808"/>
            <a:ext cx="3633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Waterfall</a:t>
            </a:r>
            <a:r>
              <a:rPr spc="-90" dirty="0"/>
              <a:t> </a:t>
            </a:r>
            <a:r>
              <a:rPr spc="-5" dirty="0"/>
              <a:t>Strengths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2710" y="1884369"/>
            <a:ext cx="7276465" cy="295338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550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Easy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understand,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easy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450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Provides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structure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inexperienced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staff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49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Milestones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well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understood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49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Sets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requirements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stability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49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Good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management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control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(plan,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staff,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track)</a:t>
            </a:r>
            <a:endParaRPr sz="2400">
              <a:latin typeface="Calibri"/>
              <a:cs typeface="Calibri"/>
            </a:endParaRPr>
          </a:p>
          <a:p>
            <a:pPr marL="371475" marR="5080" indent="-359410">
              <a:lnSpc>
                <a:spcPct val="100499"/>
              </a:lnSpc>
              <a:spcBef>
                <a:spcPts val="480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Works well when quality is more important than cost 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schedule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595" y="1256808"/>
            <a:ext cx="4080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Waterfall</a:t>
            </a:r>
            <a:r>
              <a:rPr spc="-85" dirty="0"/>
              <a:t> </a:t>
            </a:r>
            <a:r>
              <a:rPr spc="-5" dirty="0"/>
              <a:t>Deficiencies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42710" y="1883684"/>
            <a:ext cx="7999095" cy="337248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32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All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requirements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known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upfront</a:t>
            </a:r>
            <a:endParaRPr sz="2400">
              <a:latin typeface="Calibri"/>
              <a:cs typeface="Calibri"/>
            </a:endParaRPr>
          </a:p>
          <a:p>
            <a:pPr marL="371475" marR="213360" indent="-359410">
              <a:lnSpc>
                <a:spcPts val="2600"/>
              </a:lnSpc>
              <a:spcBef>
                <a:spcPts val="54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Deliverables created for each phase </a:t>
            </a:r>
            <a:r>
              <a:rPr sz="2400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considered frozen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inhibits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flexibility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Can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give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false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impression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progress</a:t>
            </a:r>
            <a:endParaRPr sz="2400">
              <a:latin typeface="Calibri"/>
              <a:cs typeface="Calibri"/>
            </a:endParaRPr>
          </a:p>
          <a:p>
            <a:pPr marL="371475" marR="1186180" indent="-359410">
              <a:lnSpc>
                <a:spcPts val="2590"/>
              </a:lnSpc>
              <a:spcBef>
                <a:spcPts val="520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Does not reflect problem-solving nature of software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development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–</a:t>
            </a:r>
            <a:r>
              <a:rPr sz="2400" spc="-5" dirty="0">
                <a:latin typeface="Calibri"/>
                <a:cs typeface="Calibri"/>
              </a:rPr>
              <a:t> iterations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phases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195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Integration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end</a:t>
            </a:r>
            <a:endParaRPr sz="2400">
              <a:latin typeface="Calibri"/>
              <a:cs typeface="Calibri"/>
            </a:endParaRPr>
          </a:p>
          <a:p>
            <a:pPr marL="371475" marR="5080" indent="-359410">
              <a:lnSpc>
                <a:spcPts val="2590"/>
              </a:lnSpc>
              <a:spcBef>
                <a:spcPts val="520"/>
              </a:spcBef>
              <a:buClr>
                <a:srgbClr val="0BD0D9"/>
              </a:buClr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Little opportunity for customer to preview the system (until it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 too late)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595" y="1256808"/>
            <a:ext cx="62420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When</a:t>
            </a:r>
            <a:r>
              <a:rPr spc="-20" dirty="0"/>
              <a:t> </a:t>
            </a:r>
            <a:r>
              <a:rPr spc="-5" dirty="0"/>
              <a:t>to</a:t>
            </a:r>
            <a:r>
              <a:rPr spc="-25" dirty="0"/>
              <a:t> </a:t>
            </a:r>
            <a:r>
              <a:rPr spc="-5" dirty="0"/>
              <a:t>use</a:t>
            </a:r>
            <a:r>
              <a:rPr spc="-20" dirty="0"/>
              <a:t> </a:t>
            </a:r>
            <a:r>
              <a:rPr spc="-10" dirty="0"/>
              <a:t>the</a:t>
            </a:r>
            <a:r>
              <a:rPr spc="-25" dirty="0"/>
              <a:t> </a:t>
            </a:r>
            <a:r>
              <a:rPr spc="-5" dirty="0"/>
              <a:t>Waterfall</a:t>
            </a:r>
            <a:r>
              <a:rPr spc="-20" dirty="0"/>
              <a:t> </a:t>
            </a:r>
            <a:r>
              <a:rPr spc="-5" dirty="0"/>
              <a:t>Model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0881" y="2008048"/>
            <a:ext cx="7675245" cy="366331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27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Requirements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very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well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known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7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Product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definition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stable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Technology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understood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New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version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existing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product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Porting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existing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product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new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platform.</a:t>
            </a:r>
            <a:endParaRPr sz="2600">
              <a:latin typeface="Calibri"/>
              <a:cs typeface="Calibri"/>
            </a:endParaRPr>
          </a:p>
          <a:p>
            <a:pPr marL="378460" marR="5080" indent="-366395">
              <a:lnSpc>
                <a:spcPts val="2780"/>
              </a:lnSpc>
              <a:spcBef>
                <a:spcPts val="55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High risk for new systems because of specification </a:t>
            </a:r>
            <a:r>
              <a:rPr sz="2600" dirty="0">
                <a:latin typeface="Calibri"/>
                <a:cs typeface="Calibri"/>
              </a:rPr>
              <a:t>and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design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problems.</a:t>
            </a:r>
            <a:endParaRPr sz="2600">
              <a:latin typeface="Calibri"/>
              <a:cs typeface="Calibri"/>
            </a:endParaRPr>
          </a:p>
          <a:p>
            <a:pPr marL="378460" marR="683895" indent="-366395">
              <a:lnSpc>
                <a:spcPts val="2780"/>
              </a:lnSpc>
              <a:spcBef>
                <a:spcPts val="51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Low risk for well-understood developments using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familiar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technology.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595" y="783082"/>
            <a:ext cx="4133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V-Shaped</a:t>
            </a:r>
            <a:r>
              <a:rPr spc="-50" dirty="0"/>
              <a:t> </a:t>
            </a:r>
            <a:r>
              <a:rPr spc="-5" dirty="0"/>
              <a:t>SDLC</a:t>
            </a:r>
            <a:r>
              <a:rPr spc="-45" dirty="0"/>
              <a:t> </a:t>
            </a:r>
            <a:r>
              <a:rPr spc="-5" dirty="0"/>
              <a:t>Model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594274"/>
            <a:ext cx="5160009" cy="374369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064418" y="1498848"/>
            <a:ext cx="3873500" cy="295529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78460" marR="5080" indent="-366395">
              <a:lnSpc>
                <a:spcPts val="2780"/>
              </a:lnSpc>
              <a:spcBef>
                <a:spcPts val="47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dirty="0">
                <a:latin typeface="Calibri"/>
                <a:cs typeface="Calibri"/>
              </a:rPr>
              <a:t>A </a:t>
            </a:r>
            <a:r>
              <a:rPr sz="2600" spc="-5" dirty="0">
                <a:latin typeface="Calibri"/>
                <a:cs typeface="Calibri"/>
              </a:rPr>
              <a:t>variant of the Waterfall 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that emphasizes the 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verification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validation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product.</a:t>
            </a:r>
            <a:endParaRPr sz="2600">
              <a:latin typeface="Calibri"/>
              <a:cs typeface="Calibri"/>
            </a:endParaRPr>
          </a:p>
          <a:p>
            <a:pPr marL="378460" marR="102870" indent="-366395">
              <a:lnSpc>
                <a:spcPct val="89000"/>
              </a:lnSpc>
              <a:spcBef>
                <a:spcPts val="46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Testing of the product is 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planned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parallel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with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corresponding phase of 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development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595" y="1256808"/>
            <a:ext cx="36785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V-Shaped</a:t>
            </a:r>
            <a:r>
              <a:rPr spc="-90" dirty="0"/>
              <a:t> </a:t>
            </a:r>
            <a:r>
              <a:rPr spc="-5" dirty="0"/>
              <a:t>Strengths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5586" y="1908804"/>
            <a:ext cx="7942580" cy="203073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78460" marR="5080" indent="-366395">
              <a:lnSpc>
                <a:spcPts val="2780"/>
              </a:lnSpc>
              <a:spcBef>
                <a:spcPts val="47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Emphasize planning for verification </a:t>
            </a:r>
            <a:r>
              <a:rPr sz="2600" dirty="0">
                <a:latin typeface="Calibri"/>
                <a:cs typeface="Calibri"/>
              </a:rPr>
              <a:t>and </a:t>
            </a:r>
            <a:r>
              <a:rPr sz="2600" spc="-5" dirty="0">
                <a:latin typeface="Calibri"/>
                <a:cs typeface="Calibri"/>
              </a:rPr>
              <a:t>validation of the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product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early stages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product development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3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Each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deliverable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must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testable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Project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management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can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track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progress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by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milestones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Easy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use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595" y="1256808"/>
            <a:ext cx="4192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V-Shaped</a:t>
            </a:r>
            <a:r>
              <a:rPr spc="-90" dirty="0"/>
              <a:t> </a:t>
            </a:r>
            <a:r>
              <a:rPr spc="-5" dirty="0"/>
              <a:t>Weaknesses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29738" y="1883491"/>
            <a:ext cx="8005445" cy="1736089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4175" indent="-372110">
              <a:lnSpc>
                <a:spcPct val="100000"/>
              </a:lnSpc>
              <a:spcBef>
                <a:spcPts val="320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Does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not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easily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handle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concurrent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events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250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Does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not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handle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iterations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or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phases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254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Does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not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easily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handle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dynamic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changes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requirements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254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Does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not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contain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risk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analysis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activities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5440" rIns="0" bIns="0" rtlCol="0">
            <a:spAutoFit/>
          </a:bodyPr>
          <a:lstStyle/>
          <a:p>
            <a:pPr marL="12065" marR="5080">
              <a:lnSpc>
                <a:spcPct val="100699"/>
              </a:lnSpc>
              <a:spcBef>
                <a:spcPts val="70"/>
              </a:spcBef>
            </a:pPr>
            <a:r>
              <a:rPr spc="-5" dirty="0"/>
              <a:t>Evolution of Other Software Engineering </a:t>
            </a:r>
            <a:r>
              <a:rPr spc="-800" dirty="0"/>
              <a:t> </a:t>
            </a:r>
            <a:r>
              <a:rPr spc="-5" dirty="0"/>
              <a:t>Techniques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94821" y="2154261"/>
            <a:ext cx="4745990" cy="279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645" indent="-322580">
              <a:lnSpc>
                <a:spcPts val="2790"/>
              </a:lnSpc>
              <a:spcBef>
                <a:spcPts val="100"/>
              </a:spcBef>
              <a:buSzPct val="83333"/>
              <a:buFont typeface="Segoe UI Symbol"/>
              <a:buChar char="⚫"/>
              <a:tabLst>
                <a:tab pos="335280" algn="l"/>
              </a:tabLst>
            </a:pPr>
            <a:r>
              <a:rPr sz="2400" spc="-5" dirty="0">
                <a:latin typeface="Calibri"/>
                <a:cs typeface="Calibri"/>
              </a:rPr>
              <a:t>life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cycle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models,</a:t>
            </a:r>
            <a:endParaRPr sz="2400">
              <a:latin typeface="Calibri"/>
              <a:cs typeface="Calibri"/>
            </a:endParaRPr>
          </a:p>
          <a:p>
            <a:pPr marL="334645" indent="-322580">
              <a:lnSpc>
                <a:spcPts val="2700"/>
              </a:lnSpc>
              <a:buSzPct val="83333"/>
              <a:buFont typeface="Segoe UI Symbol"/>
              <a:buChar char="⚫"/>
              <a:tabLst>
                <a:tab pos="335280" algn="l"/>
              </a:tabLst>
            </a:pPr>
            <a:r>
              <a:rPr sz="2400" spc="-5" dirty="0">
                <a:latin typeface="Calibri"/>
                <a:cs typeface="Calibri"/>
              </a:rPr>
              <a:t>specification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techniques,</a:t>
            </a:r>
            <a:endParaRPr sz="2400">
              <a:latin typeface="Calibri"/>
              <a:cs typeface="Calibri"/>
            </a:endParaRPr>
          </a:p>
          <a:p>
            <a:pPr marL="334645" indent="-322580">
              <a:lnSpc>
                <a:spcPts val="2700"/>
              </a:lnSpc>
              <a:buSzPct val="83333"/>
              <a:buFont typeface="Segoe UI Symbol"/>
              <a:buChar char="⚫"/>
              <a:tabLst>
                <a:tab pos="335280" algn="l"/>
              </a:tabLst>
            </a:pPr>
            <a:r>
              <a:rPr sz="2400" spc="-5" dirty="0">
                <a:latin typeface="Calibri"/>
                <a:cs typeface="Calibri"/>
              </a:rPr>
              <a:t>project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management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techniques,</a:t>
            </a:r>
            <a:endParaRPr sz="2400">
              <a:latin typeface="Calibri"/>
              <a:cs typeface="Calibri"/>
            </a:endParaRPr>
          </a:p>
          <a:p>
            <a:pPr marL="334645" indent="-322580">
              <a:lnSpc>
                <a:spcPts val="2700"/>
              </a:lnSpc>
              <a:buSzPct val="83333"/>
              <a:buFont typeface="Segoe UI Symbol"/>
              <a:buChar char="⚫"/>
              <a:tabLst>
                <a:tab pos="335280" algn="l"/>
              </a:tabLst>
            </a:pPr>
            <a:r>
              <a:rPr sz="2400" spc="-5" dirty="0">
                <a:latin typeface="Calibri"/>
                <a:cs typeface="Calibri"/>
              </a:rPr>
              <a:t>testing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techniques,</a:t>
            </a:r>
            <a:endParaRPr sz="2400">
              <a:latin typeface="Calibri"/>
              <a:cs typeface="Calibri"/>
            </a:endParaRPr>
          </a:p>
          <a:p>
            <a:pPr marL="334645" indent="-322580">
              <a:lnSpc>
                <a:spcPts val="2700"/>
              </a:lnSpc>
              <a:buSzPct val="83333"/>
              <a:buFont typeface="Segoe UI Symbol"/>
              <a:buChar char="⚫"/>
              <a:tabLst>
                <a:tab pos="335280" algn="l"/>
              </a:tabLst>
            </a:pPr>
            <a:r>
              <a:rPr sz="2400" spc="-5" dirty="0">
                <a:latin typeface="Calibri"/>
                <a:cs typeface="Calibri"/>
              </a:rPr>
              <a:t>debugging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techniques,</a:t>
            </a:r>
            <a:endParaRPr sz="2400">
              <a:latin typeface="Calibri"/>
              <a:cs typeface="Calibri"/>
            </a:endParaRPr>
          </a:p>
          <a:p>
            <a:pPr marL="334645" indent="-322580">
              <a:lnSpc>
                <a:spcPts val="2700"/>
              </a:lnSpc>
              <a:buSzPct val="83333"/>
              <a:buFont typeface="Segoe UI Symbol"/>
              <a:buChar char="⚫"/>
              <a:tabLst>
                <a:tab pos="335280" algn="l"/>
              </a:tabLst>
            </a:pPr>
            <a:r>
              <a:rPr sz="2400" spc="-5" dirty="0">
                <a:latin typeface="Calibri"/>
                <a:cs typeface="Calibri"/>
              </a:rPr>
              <a:t>quality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assurance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techniques,</a:t>
            </a:r>
            <a:endParaRPr sz="2400">
              <a:latin typeface="Calibri"/>
              <a:cs typeface="Calibri"/>
            </a:endParaRPr>
          </a:p>
          <a:p>
            <a:pPr marL="334645" indent="-322580">
              <a:lnSpc>
                <a:spcPts val="2700"/>
              </a:lnSpc>
              <a:buSzPct val="83333"/>
              <a:buFont typeface="Segoe UI Symbol"/>
              <a:buChar char="⚫"/>
              <a:tabLst>
                <a:tab pos="335280" algn="l"/>
              </a:tabLst>
            </a:pPr>
            <a:r>
              <a:rPr sz="2400" spc="-5" dirty="0">
                <a:latin typeface="Calibri"/>
                <a:cs typeface="Calibri"/>
              </a:rPr>
              <a:t>software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measurement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techniques,</a:t>
            </a:r>
            <a:endParaRPr sz="2400">
              <a:latin typeface="Calibri"/>
              <a:cs typeface="Calibri"/>
            </a:endParaRPr>
          </a:p>
          <a:p>
            <a:pPr marL="334645" indent="-322580">
              <a:lnSpc>
                <a:spcPts val="2790"/>
              </a:lnSpc>
              <a:buSzPct val="83333"/>
              <a:buFont typeface="Segoe UI Symbol"/>
              <a:buChar char="⚫"/>
              <a:tabLst>
                <a:tab pos="335280" algn="l"/>
              </a:tabLst>
            </a:pPr>
            <a:r>
              <a:rPr sz="2400" spc="-5" dirty="0">
                <a:latin typeface="Calibri"/>
                <a:cs typeface="Calibri"/>
              </a:rPr>
              <a:t>CASE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tools,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9768" y="1122989"/>
            <a:ext cx="35147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Prototyping</a:t>
            </a:r>
            <a:r>
              <a:rPr spc="-90" dirty="0"/>
              <a:t> </a:t>
            </a:r>
            <a:r>
              <a:rPr spc="-10" dirty="0"/>
              <a:t>Model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3538" y="1883491"/>
            <a:ext cx="8229600" cy="287591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4175" indent="-372110">
              <a:lnSpc>
                <a:spcPct val="100000"/>
              </a:lnSpc>
              <a:spcBef>
                <a:spcPts val="320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Start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with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approximate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requirements.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250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Carry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out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quick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design.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254"/>
              </a:spcBef>
              <a:buFont typeface="Segoe UI Symbol"/>
              <a:buChar char="⚫"/>
              <a:tabLst>
                <a:tab pos="384810" algn="l"/>
                <a:tab pos="5567680" algn="l"/>
              </a:tabLst>
            </a:pPr>
            <a:r>
              <a:rPr sz="2600" spc="-5" dirty="0">
                <a:latin typeface="Calibri"/>
                <a:cs typeface="Calibri"/>
              </a:rPr>
              <a:t>Prototype model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is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built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using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several	short-cuts:</a:t>
            </a:r>
            <a:endParaRPr sz="2600">
              <a:latin typeface="Calibri"/>
              <a:cs typeface="Calibri"/>
            </a:endParaRPr>
          </a:p>
          <a:p>
            <a:pPr marL="384175" marR="287655" indent="-372110">
              <a:lnSpc>
                <a:spcPts val="2830"/>
              </a:lnSpc>
              <a:spcBef>
                <a:spcPts val="590"/>
              </a:spcBef>
              <a:buFont typeface="Segoe UI Symbol"/>
              <a:buChar char="⚫"/>
              <a:tabLst>
                <a:tab pos="384810" algn="l"/>
                <a:tab pos="7644765" algn="l"/>
              </a:tabLst>
            </a:pPr>
            <a:r>
              <a:rPr sz="2600" spc="-5" dirty="0">
                <a:latin typeface="Calibri"/>
                <a:cs typeface="Calibri"/>
              </a:rPr>
              <a:t>Short-cut</a:t>
            </a:r>
            <a:r>
              <a:rPr sz="2600" dirty="0">
                <a:latin typeface="Calibri"/>
                <a:cs typeface="Calibri"/>
              </a:rPr>
              <a:t>s</a:t>
            </a:r>
            <a:r>
              <a:rPr sz="2600" spc="-5" dirty="0">
                <a:latin typeface="Calibri"/>
                <a:cs typeface="Calibri"/>
              </a:rPr>
              <a:t> migh</a:t>
            </a:r>
            <a:r>
              <a:rPr sz="2600" dirty="0">
                <a:latin typeface="Calibri"/>
                <a:cs typeface="Calibri"/>
              </a:rPr>
              <a:t>t</a:t>
            </a:r>
            <a:r>
              <a:rPr sz="2600" spc="-5" dirty="0">
                <a:latin typeface="Calibri"/>
                <a:cs typeface="Calibri"/>
              </a:rPr>
              <a:t> involv</a:t>
            </a:r>
            <a:r>
              <a:rPr sz="2600" dirty="0">
                <a:latin typeface="Calibri"/>
                <a:cs typeface="Calibri"/>
              </a:rPr>
              <a:t>e</a:t>
            </a:r>
            <a:r>
              <a:rPr sz="2600" spc="-5" dirty="0">
                <a:latin typeface="Calibri"/>
                <a:cs typeface="Calibri"/>
              </a:rPr>
              <a:t> usin</a:t>
            </a:r>
            <a:r>
              <a:rPr sz="2600" dirty="0">
                <a:latin typeface="Calibri"/>
                <a:cs typeface="Calibri"/>
              </a:rPr>
              <a:t>g</a:t>
            </a:r>
            <a:r>
              <a:rPr sz="2600" spc="-5" dirty="0">
                <a:latin typeface="Calibri"/>
                <a:cs typeface="Calibri"/>
              </a:rPr>
              <a:t> inefficient</a:t>
            </a:r>
            <a:r>
              <a:rPr sz="2600" dirty="0">
                <a:latin typeface="Calibri"/>
                <a:cs typeface="Calibri"/>
              </a:rPr>
              <a:t>,</a:t>
            </a:r>
            <a:r>
              <a:rPr sz="2600" spc="-5" dirty="0">
                <a:latin typeface="Calibri"/>
                <a:cs typeface="Calibri"/>
              </a:rPr>
              <a:t> inaccurate</a:t>
            </a:r>
            <a:r>
              <a:rPr sz="2600" dirty="0">
                <a:latin typeface="Calibri"/>
                <a:cs typeface="Calibri"/>
              </a:rPr>
              <a:t>,	</a:t>
            </a:r>
            <a:r>
              <a:rPr sz="2600" spc="-5" dirty="0">
                <a:latin typeface="Calibri"/>
                <a:cs typeface="Calibri"/>
              </a:rPr>
              <a:t>or  dummy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functions.</a:t>
            </a:r>
            <a:endParaRPr sz="2600">
              <a:latin typeface="Calibri"/>
              <a:cs typeface="Calibri"/>
            </a:endParaRPr>
          </a:p>
          <a:p>
            <a:pPr marL="384175" marR="5080" indent="-372110">
              <a:lnSpc>
                <a:spcPts val="2830"/>
              </a:lnSpc>
              <a:spcBef>
                <a:spcPts val="490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dirty="0">
                <a:latin typeface="Calibri"/>
                <a:cs typeface="Calibri"/>
              </a:rPr>
              <a:t>A </a:t>
            </a:r>
            <a:r>
              <a:rPr sz="2600" spc="-5" dirty="0">
                <a:latin typeface="Calibri"/>
                <a:cs typeface="Calibri"/>
              </a:rPr>
              <a:t>function may use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5" dirty="0">
                <a:latin typeface="Calibri"/>
                <a:cs typeface="Calibri"/>
              </a:rPr>
              <a:t>table look-up rather than performing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actual</a:t>
            </a:r>
            <a:r>
              <a:rPr sz="2600" spc="-5" dirty="0">
                <a:latin typeface="Calibri"/>
                <a:cs typeface="Calibri"/>
              </a:rPr>
              <a:t> computations.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9768" y="737361"/>
            <a:ext cx="5074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Prototyping</a:t>
            </a:r>
            <a:r>
              <a:rPr spc="-45" dirty="0"/>
              <a:t> </a:t>
            </a:r>
            <a:r>
              <a:rPr spc="-10" dirty="0"/>
              <a:t>Model</a:t>
            </a:r>
            <a:r>
              <a:rPr spc="-50" dirty="0"/>
              <a:t> </a:t>
            </a:r>
            <a:r>
              <a:rPr spc="-5" dirty="0"/>
              <a:t>(CONT.)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81186" y="1425783"/>
            <a:ext cx="7780655" cy="27717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4175" marR="40640" indent="-372110">
              <a:lnSpc>
                <a:spcPts val="2830"/>
              </a:lnSpc>
              <a:spcBef>
                <a:spcPts val="434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The developed prototype is submitted to the customer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for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his evaluation: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150"/>
              </a:spcBef>
              <a:buFont typeface="Segoe UI Symbol"/>
              <a:buChar char="⚫"/>
              <a:tabLst>
                <a:tab pos="384810" algn="l"/>
                <a:tab pos="4313555" algn="l"/>
              </a:tabLst>
            </a:pPr>
            <a:r>
              <a:rPr sz="2600" spc="-5" dirty="0">
                <a:latin typeface="Calibri"/>
                <a:cs typeface="Calibri"/>
              </a:rPr>
              <a:t>Based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on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 user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feedback,	requirements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refined.</a:t>
            </a:r>
            <a:endParaRPr sz="2600">
              <a:latin typeface="Calibri"/>
              <a:cs typeface="Calibri"/>
            </a:endParaRPr>
          </a:p>
          <a:p>
            <a:pPr marL="384175" marR="1033144" indent="-372110">
              <a:lnSpc>
                <a:spcPts val="2830"/>
              </a:lnSpc>
              <a:spcBef>
                <a:spcPts val="590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This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cycle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continues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until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user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approves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prototype.</a:t>
            </a:r>
            <a:endParaRPr sz="2600">
              <a:latin typeface="Calibri"/>
              <a:cs typeface="Calibri"/>
            </a:endParaRPr>
          </a:p>
          <a:p>
            <a:pPr marL="384175" marR="762635" indent="-372110">
              <a:lnSpc>
                <a:spcPts val="2830"/>
              </a:lnSpc>
              <a:spcBef>
                <a:spcPts val="490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The </a:t>
            </a:r>
            <a:r>
              <a:rPr sz="2600" dirty="0">
                <a:latin typeface="Calibri"/>
                <a:cs typeface="Calibri"/>
              </a:rPr>
              <a:t>actual </a:t>
            </a:r>
            <a:r>
              <a:rPr sz="2600" spc="-5" dirty="0">
                <a:latin typeface="Calibri"/>
                <a:cs typeface="Calibri"/>
              </a:rPr>
              <a:t>system is developed using the classical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waterfall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approach.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9768" y="813561"/>
            <a:ext cx="5074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Prototyping</a:t>
            </a:r>
            <a:r>
              <a:rPr spc="-45" dirty="0"/>
              <a:t> </a:t>
            </a:r>
            <a:r>
              <a:rPr spc="-10" dirty="0"/>
              <a:t>Model</a:t>
            </a:r>
            <a:r>
              <a:rPr spc="-50" dirty="0"/>
              <a:t> </a:t>
            </a:r>
            <a:r>
              <a:rPr spc="-5" dirty="0"/>
              <a:t>(CONT.)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73300" y="2341463"/>
            <a:ext cx="11925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Quick</a:t>
            </a:r>
            <a:r>
              <a:rPr sz="1600" b="1" spc="-7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Design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11538" y="3024722"/>
            <a:ext cx="1244600" cy="47879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380"/>
              </a:spcBef>
            </a:pPr>
            <a:r>
              <a:rPr sz="16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Refine </a:t>
            </a:r>
            <a:r>
              <a:rPr sz="1600" b="1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Requirements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83890" y="1582284"/>
            <a:ext cx="14052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Build</a:t>
            </a:r>
            <a:r>
              <a:rPr sz="1600" b="1" spc="-75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Prototype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7415" y="2146711"/>
            <a:ext cx="3994150" cy="52070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45"/>
              </a:spcBef>
              <a:tabLst>
                <a:tab pos="3123565" algn="l"/>
              </a:tabLst>
            </a:pPr>
            <a:r>
              <a:rPr sz="2400" b="1" spc="-7" baseline="1736" dirty="0">
                <a:solidFill>
                  <a:srgbClr val="0033CC"/>
                </a:solidFill>
                <a:latin typeface="Times New Roman"/>
                <a:cs typeface="Times New Roman"/>
              </a:rPr>
              <a:t>Requirement</a:t>
            </a:r>
            <a:r>
              <a:rPr sz="2400" b="1" baseline="1736" dirty="0">
                <a:solidFill>
                  <a:srgbClr val="0033CC"/>
                </a:solidFill>
                <a:latin typeface="Times New Roman"/>
                <a:cs typeface="Times New Roman"/>
              </a:rPr>
              <a:t>s	</a:t>
            </a:r>
            <a:r>
              <a:rPr sz="16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Customer  Gathering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18598" y="2299111"/>
            <a:ext cx="1189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Evaluation</a:t>
            </a:r>
            <a:r>
              <a:rPr sz="1600" b="1" spc="-80" dirty="0">
                <a:solidFill>
                  <a:srgbClr val="0033CC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0033CC"/>
                </a:solidFill>
                <a:latin typeface="Times New Roman"/>
                <a:cs typeface="Times New Roman"/>
              </a:rPr>
              <a:t>of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18598" y="2451511"/>
            <a:ext cx="8820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Prototype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897063" y="2402370"/>
            <a:ext cx="419100" cy="206375"/>
            <a:chOff x="1897063" y="2402370"/>
            <a:chExt cx="419100" cy="206375"/>
          </a:xfrm>
        </p:grpSpPr>
        <p:sp>
          <p:nvSpPr>
            <p:cNvPr id="16" name="object 16"/>
            <p:cNvSpPr/>
            <p:nvPr/>
          </p:nvSpPr>
          <p:spPr>
            <a:xfrm>
              <a:off x="1897063" y="2505286"/>
              <a:ext cx="169545" cy="0"/>
            </a:xfrm>
            <a:custGeom>
              <a:avLst/>
              <a:gdLst/>
              <a:ahLst/>
              <a:cxnLst/>
              <a:rect l="l" t="t" r="r" b="b"/>
              <a:pathLst>
                <a:path w="169544">
                  <a:moveTo>
                    <a:pt x="0" y="0"/>
                  </a:moveTo>
                  <a:lnTo>
                    <a:pt x="169169" y="0"/>
                  </a:lnTo>
                </a:path>
              </a:pathLst>
            </a:custGeom>
            <a:ln w="38149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66233" y="2421445"/>
              <a:ext cx="230504" cy="168275"/>
            </a:xfrm>
            <a:custGeom>
              <a:avLst/>
              <a:gdLst/>
              <a:ahLst/>
              <a:cxnLst/>
              <a:rect l="l" t="t" r="r" b="b"/>
              <a:pathLst>
                <a:path w="230505" h="168275">
                  <a:moveTo>
                    <a:pt x="0" y="167683"/>
                  </a:moveTo>
                  <a:lnTo>
                    <a:pt x="0" y="0"/>
                  </a:lnTo>
                  <a:lnTo>
                    <a:pt x="230353" y="83841"/>
                  </a:lnTo>
                  <a:lnTo>
                    <a:pt x="0" y="167683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66233" y="2421445"/>
              <a:ext cx="230504" cy="168275"/>
            </a:xfrm>
            <a:custGeom>
              <a:avLst/>
              <a:gdLst/>
              <a:ahLst/>
              <a:cxnLst/>
              <a:rect l="l" t="t" r="r" b="b"/>
              <a:pathLst>
                <a:path w="230505" h="168275">
                  <a:moveTo>
                    <a:pt x="0" y="167683"/>
                  </a:moveTo>
                  <a:lnTo>
                    <a:pt x="230353" y="83841"/>
                  </a:lnTo>
                  <a:lnTo>
                    <a:pt x="0" y="0"/>
                  </a:lnTo>
                  <a:lnTo>
                    <a:pt x="0" y="167683"/>
                  </a:lnTo>
                  <a:close/>
                </a:path>
              </a:pathLst>
            </a:custGeom>
            <a:ln w="38149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2959418" y="1897945"/>
            <a:ext cx="226060" cy="529590"/>
          </a:xfrm>
          <a:custGeom>
            <a:avLst/>
            <a:gdLst/>
            <a:ahLst/>
            <a:cxnLst/>
            <a:rect l="l" t="t" r="r" b="b"/>
            <a:pathLst>
              <a:path w="226060" h="529589">
                <a:moveTo>
                  <a:pt x="0" y="529485"/>
                </a:moveTo>
                <a:lnTo>
                  <a:pt x="11454" y="476502"/>
                </a:lnTo>
                <a:lnTo>
                  <a:pt x="23812" y="423571"/>
                </a:lnTo>
                <a:lnTo>
                  <a:pt x="37979" y="370656"/>
                </a:lnTo>
                <a:lnTo>
                  <a:pt x="54858" y="317725"/>
                </a:lnTo>
                <a:lnTo>
                  <a:pt x="75355" y="264742"/>
                </a:lnTo>
                <a:lnTo>
                  <a:pt x="95650" y="220585"/>
                </a:lnTo>
                <a:lnTo>
                  <a:pt x="118523" y="176468"/>
                </a:lnTo>
                <a:lnTo>
                  <a:pt x="143469" y="132371"/>
                </a:lnTo>
                <a:lnTo>
                  <a:pt x="169984" y="88274"/>
                </a:lnTo>
                <a:lnTo>
                  <a:pt x="197566" y="44156"/>
                </a:lnTo>
                <a:lnTo>
                  <a:pt x="225711" y="0"/>
                </a:lnTo>
              </a:path>
            </a:pathLst>
          </a:custGeom>
          <a:ln w="38149">
            <a:solidFill>
              <a:srgbClr val="00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73537" y="1822026"/>
            <a:ext cx="453390" cy="377825"/>
          </a:xfrm>
          <a:custGeom>
            <a:avLst/>
            <a:gdLst/>
            <a:ahLst/>
            <a:cxnLst/>
            <a:rect l="l" t="t" r="r" b="b"/>
            <a:pathLst>
              <a:path w="453389" h="377825">
                <a:moveTo>
                  <a:pt x="0" y="0"/>
                </a:moveTo>
                <a:lnTo>
                  <a:pt x="56484" y="18891"/>
                </a:lnTo>
                <a:lnTo>
                  <a:pt x="111976" y="38144"/>
                </a:lnTo>
                <a:lnTo>
                  <a:pt x="165480" y="58078"/>
                </a:lnTo>
                <a:lnTo>
                  <a:pt x="216003" y="79011"/>
                </a:lnTo>
                <a:lnTo>
                  <a:pt x="262551" y="101261"/>
                </a:lnTo>
                <a:lnTo>
                  <a:pt x="304132" y="125148"/>
                </a:lnTo>
                <a:lnTo>
                  <a:pt x="339750" y="150988"/>
                </a:lnTo>
                <a:lnTo>
                  <a:pt x="378796" y="190975"/>
                </a:lnTo>
                <a:lnTo>
                  <a:pt x="406902" y="234526"/>
                </a:lnTo>
                <a:lnTo>
                  <a:pt x="426846" y="280749"/>
                </a:lnTo>
                <a:lnTo>
                  <a:pt x="441405" y="328754"/>
                </a:lnTo>
                <a:lnTo>
                  <a:pt x="453357" y="377651"/>
                </a:lnTo>
              </a:path>
            </a:pathLst>
          </a:custGeom>
          <a:ln w="38149">
            <a:solidFill>
              <a:srgbClr val="00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73537" y="2808958"/>
            <a:ext cx="377825" cy="302260"/>
          </a:xfrm>
          <a:custGeom>
            <a:avLst/>
            <a:gdLst/>
            <a:ahLst/>
            <a:cxnLst/>
            <a:rect l="l" t="t" r="r" b="b"/>
            <a:pathLst>
              <a:path w="377825" h="302260">
                <a:moveTo>
                  <a:pt x="377475" y="0"/>
                </a:moveTo>
                <a:lnTo>
                  <a:pt x="359781" y="45574"/>
                </a:lnTo>
                <a:lnTo>
                  <a:pt x="338407" y="90145"/>
                </a:lnTo>
                <a:lnTo>
                  <a:pt x="309541" y="132710"/>
                </a:lnTo>
                <a:lnTo>
                  <a:pt x="269370" y="172266"/>
                </a:lnTo>
                <a:lnTo>
                  <a:pt x="234774" y="196568"/>
                </a:lnTo>
                <a:lnTo>
                  <a:pt x="194538" y="219384"/>
                </a:lnTo>
                <a:lnTo>
                  <a:pt x="149803" y="241012"/>
                </a:lnTo>
                <a:lnTo>
                  <a:pt x="101709" y="261747"/>
                </a:lnTo>
                <a:lnTo>
                  <a:pt x="51394" y="281889"/>
                </a:lnTo>
                <a:lnTo>
                  <a:pt x="0" y="301733"/>
                </a:lnTo>
              </a:path>
            </a:pathLst>
          </a:custGeom>
          <a:ln w="38149">
            <a:solidFill>
              <a:srgbClr val="00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59418" y="2657121"/>
            <a:ext cx="529590" cy="454025"/>
          </a:xfrm>
          <a:custGeom>
            <a:avLst/>
            <a:gdLst/>
            <a:ahLst/>
            <a:cxnLst/>
            <a:rect l="l" t="t" r="r" b="b"/>
            <a:pathLst>
              <a:path w="529589" h="454025">
                <a:moveTo>
                  <a:pt x="529239" y="453568"/>
                </a:moveTo>
                <a:lnTo>
                  <a:pt x="479727" y="443192"/>
                </a:lnTo>
                <a:lnTo>
                  <a:pt x="430705" y="432302"/>
                </a:lnTo>
                <a:lnTo>
                  <a:pt x="382696" y="420314"/>
                </a:lnTo>
                <a:lnTo>
                  <a:pt x="336224" y="406649"/>
                </a:lnTo>
                <a:lnTo>
                  <a:pt x="291812" y="390723"/>
                </a:lnTo>
                <a:lnTo>
                  <a:pt x="249985" y="371956"/>
                </a:lnTo>
                <a:lnTo>
                  <a:pt x="211264" y="349765"/>
                </a:lnTo>
                <a:lnTo>
                  <a:pt x="176174" y="323569"/>
                </a:lnTo>
                <a:lnTo>
                  <a:pt x="141042" y="288421"/>
                </a:lnTo>
                <a:lnTo>
                  <a:pt x="110492" y="248145"/>
                </a:lnTo>
                <a:lnTo>
                  <a:pt x="83768" y="203601"/>
                </a:lnTo>
                <a:lnTo>
                  <a:pt x="60113" y="155653"/>
                </a:lnTo>
                <a:lnTo>
                  <a:pt x="38771" y="105161"/>
                </a:lnTo>
                <a:lnTo>
                  <a:pt x="18985" y="52990"/>
                </a:lnTo>
                <a:lnTo>
                  <a:pt x="0" y="0"/>
                </a:lnTo>
              </a:path>
            </a:pathLst>
          </a:custGeom>
          <a:ln w="38149">
            <a:solidFill>
              <a:srgbClr val="00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5311775" y="2402370"/>
            <a:ext cx="1101725" cy="206375"/>
            <a:chOff x="5311775" y="2402370"/>
            <a:chExt cx="1101725" cy="206375"/>
          </a:xfrm>
        </p:grpSpPr>
        <p:sp>
          <p:nvSpPr>
            <p:cNvPr id="24" name="object 24"/>
            <p:cNvSpPr/>
            <p:nvPr/>
          </p:nvSpPr>
          <p:spPr>
            <a:xfrm>
              <a:off x="5311775" y="2505286"/>
              <a:ext cx="852169" cy="0"/>
            </a:xfrm>
            <a:custGeom>
              <a:avLst/>
              <a:gdLst/>
              <a:ahLst/>
              <a:cxnLst/>
              <a:rect l="l" t="t" r="r" b="b"/>
              <a:pathLst>
                <a:path w="852170">
                  <a:moveTo>
                    <a:pt x="0" y="0"/>
                  </a:moveTo>
                  <a:lnTo>
                    <a:pt x="852112" y="0"/>
                  </a:lnTo>
                </a:path>
              </a:pathLst>
            </a:custGeom>
            <a:ln w="38149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63888" y="2421445"/>
              <a:ext cx="230504" cy="168275"/>
            </a:xfrm>
            <a:custGeom>
              <a:avLst/>
              <a:gdLst/>
              <a:ahLst/>
              <a:cxnLst/>
              <a:rect l="l" t="t" r="r" b="b"/>
              <a:pathLst>
                <a:path w="230504" h="168275">
                  <a:moveTo>
                    <a:pt x="0" y="167683"/>
                  </a:moveTo>
                  <a:lnTo>
                    <a:pt x="0" y="0"/>
                  </a:lnTo>
                  <a:lnTo>
                    <a:pt x="230353" y="83841"/>
                  </a:lnTo>
                  <a:lnTo>
                    <a:pt x="0" y="167683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63888" y="2421445"/>
              <a:ext cx="230504" cy="168275"/>
            </a:xfrm>
            <a:custGeom>
              <a:avLst/>
              <a:gdLst/>
              <a:ahLst/>
              <a:cxnLst/>
              <a:rect l="l" t="t" r="r" b="b"/>
              <a:pathLst>
                <a:path w="230504" h="168275">
                  <a:moveTo>
                    <a:pt x="0" y="167683"/>
                  </a:moveTo>
                  <a:lnTo>
                    <a:pt x="230353" y="83841"/>
                  </a:lnTo>
                  <a:lnTo>
                    <a:pt x="0" y="0"/>
                  </a:lnTo>
                  <a:lnTo>
                    <a:pt x="0" y="167683"/>
                  </a:lnTo>
                  <a:close/>
                </a:path>
              </a:pathLst>
            </a:custGeom>
            <a:ln w="38149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446838" y="2341463"/>
            <a:ext cx="6127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Design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46838" y="3024723"/>
            <a:ext cx="9734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Implement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46838" y="3738034"/>
            <a:ext cx="826135" cy="95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Test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16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Maintain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650626" y="2657121"/>
            <a:ext cx="206375" cy="419100"/>
            <a:chOff x="6650626" y="2657121"/>
            <a:chExt cx="206375" cy="419100"/>
          </a:xfrm>
        </p:grpSpPr>
        <p:sp>
          <p:nvSpPr>
            <p:cNvPr id="31" name="object 31"/>
            <p:cNvSpPr/>
            <p:nvPr/>
          </p:nvSpPr>
          <p:spPr>
            <a:xfrm>
              <a:off x="6753543" y="2657121"/>
              <a:ext cx="0" cy="169545"/>
            </a:xfrm>
            <a:custGeom>
              <a:avLst/>
              <a:gdLst/>
              <a:ahLst/>
              <a:cxnLst/>
              <a:rect l="l" t="t" r="r" b="b"/>
              <a:pathLst>
                <a:path h="169544">
                  <a:moveTo>
                    <a:pt x="0" y="0"/>
                  </a:moveTo>
                  <a:lnTo>
                    <a:pt x="0" y="169381"/>
                  </a:lnTo>
                </a:path>
              </a:pathLst>
            </a:custGeom>
            <a:ln w="38149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69701" y="2826503"/>
              <a:ext cx="168275" cy="230504"/>
            </a:xfrm>
            <a:custGeom>
              <a:avLst/>
              <a:gdLst/>
              <a:ahLst/>
              <a:cxnLst/>
              <a:rect l="l" t="t" r="r" b="b"/>
              <a:pathLst>
                <a:path w="168275" h="230505">
                  <a:moveTo>
                    <a:pt x="83841" y="230353"/>
                  </a:moveTo>
                  <a:lnTo>
                    <a:pt x="0" y="0"/>
                  </a:lnTo>
                  <a:lnTo>
                    <a:pt x="167682" y="0"/>
                  </a:lnTo>
                  <a:lnTo>
                    <a:pt x="83841" y="230353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669701" y="2826503"/>
              <a:ext cx="168275" cy="230504"/>
            </a:xfrm>
            <a:custGeom>
              <a:avLst/>
              <a:gdLst/>
              <a:ahLst/>
              <a:cxnLst/>
              <a:rect l="l" t="t" r="r" b="b"/>
              <a:pathLst>
                <a:path w="168275" h="230505">
                  <a:moveTo>
                    <a:pt x="0" y="0"/>
                  </a:moveTo>
                  <a:lnTo>
                    <a:pt x="83841" y="230353"/>
                  </a:lnTo>
                  <a:lnTo>
                    <a:pt x="167682" y="0"/>
                  </a:lnTo>
                  <a:lnTo>
                    <a:pt x="0" y="0"/>
                  </a:lnTo>
                  <a:close/>
                </a:path>
              </a:pathLst>
            </a:custGeom>
            <a:ln w="38149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6650626" y="3340382"/>
            <a:ext cx="206375" cy="419100"/>
            <a:chOff x="6650626" y="3340382"/>
            <a:chExt cx="206375" cy="419100"/>
          </a:xfrm>
        </p:grpSpPr>
        <p:sp>
          <p:nvSpPr>
            <p:cNvPr id="35" name="object 35"/>
            <p:cNvSpPr/>
            <p:nvPr/>
          </p:nvSpPr>
          <p:spPr>
            <a:xfrm>
              <a:off x="6753543" y="3340382"/>
              <a:ext cx="0" cy="169545"/>
            </a:xfrm>
            <a:custGeom>
              <a:avLst/>
              <a:gdLst/>
              <a:ahLst/>
              <a:cxnLst/>
              <a:rect l="l" t="t" r="r" b="b"/>
              <a:pathLst>
                <a:path h="169545">
                  <a:moveTo>
                    <a:pt x="0" y="0"/>
                  </a:moveTo>
                  <a:lnTo>
                    <a:pt x="0" y="169381"/>
                  </a:lnTo>
                </a:path>
              </a:pathLst>
            </a:custGeom>
            <a:ln w="38149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669701" y="3509764"/>
              <a:ext cx="168275" cy="230504"/>
            </a:xfrm>
            <a:custGeom>
              <a:avLst/>
              <a:gdLst/>
              <a:ahLst/>
              <a:cxnLst/>
              <a:rect l="l" t="t" r="r" b="b"/>
              <a:pathLst>
                <a:path w="168275" h="230504">
                  <a:moveTo>
                    <a:pt x="83841" y="230353"/>
                  </a:moveTo>
                  <a:lnTo>
                    <a:pt x="0" y="0"/>
                  </a:lnTo>
                  <a:lnTo>
                    <a:pt x="167682" y="0"/>
                  </a:lnTo>
                  <a:lnTo>
                    <a:pt x="83841" y="230353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669701" y="3509764"/>
              <a:ext cx="168275" cy="230504"/>
            </a:xfrm>
            <a:custGeom>
              <a:avLst/>
              <a:gdLst/>
              <a:ahLst/>
              <a:cxnLst/>
              <a:rect l="l" t="t" r="r" b="b"/>
              <a:pathLst>
                <a:path w="168275" h="230504">
                  <a:moveTo>
                    <a:pt x="0" y="0"/>
                  </a:moveTo>
                  <a:lnTo>
                    <a:pt x="83841" y="230353"/>
                  </a:lnTo>
                  <a:lnTo>
                    <a:pt x="167682" y="0"/>
                  </a:lnTo>
                  <a:lnTo>
                    <a:pt x="0" y="0"/>
                  </a:lnTo>
                  <a:close/>
                </a:path>
              </a:pathLst>
            </a:custGeom>
            <a:ln w="38149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6650626" y="4023642"/>
            <a:ext cx="206375" cy="419100"/>
            <a:chOff x="6650626" y="4023642"/>
            <a:chExt cx="206375" cy="419100"/>
          </a:xfrm>
        </p:grpSpPr>
        <p:sp>
          <p:nvSpPr>
            <p:cNvPr id="39" name="object 39"/>
            <p:cNvSpPr/>
            <p:nvPr/>
          </p:nvSpPr>
          <p:spPr>
            <a:xfrm>
              <a:off x="6753543" y="4023642"/>
              <a:ext cx="0" cy="169545"/>
            </a:xfrm>
            <a:custGeom>
              <a:avLst/>
              <a:gdLst/>
              <a:ahLst/>
              <a:cxnLst/>
              <a:rect l="l" t="t" r="r" b="b"/>
              <a:pathLst>
                <a:path h="169545">
                  <a:moveTo>
                    <a:pt x="0" y="0"/>
                  </a:moveTo>
                  <a:lnTo>
                    <a:pt x="0" y="169381"/>
                  </a:lnTo>
                </a:path>
              </a:pathLst>
            </a:custGeom>
            <a:ln w="38149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669701" y="4193023"/>
              <a:ext cx="168275" cy="230504"/>
            </a:xfrm>
            <a:custGeom>
              <a:avLst/>
              <a:gdLst/>
              <a:ahLst/>
              <a:cxnLst/>
              <a:rect l="l" t="t" r="r" b="b"/>
              <a:pathLst>
                <a:path w="168275" h="230504">
                  <a:moveTo>
                    <a:pt x="83841" y="230353"/>
                  </a:moveTo>
                  <a:lnTo>
                    <a:pt x="0" y="0"/>
                  </a:lnTo>
                  <a:lnTo>
                    <a:pt x="167682" y="0"/>
                  </a:lnTo>
                  <a:lnTo>
                    <a:pt x="83841" y="230353"/>
                  </a:lnTo>
                  <a:close/>
                </a:path>
              </a:pathLst>
            </a:custGeom>
            <a:solidFill>
              <a:srgbClr val="00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669701" y="4193023"/>
              <a:ext cx="168275" cy="230504"/>
            </a:xfrm>
            <a:custGeom>
              <a:avLst/>
              <a:gdLst/>
              <a:ahLst/>
              <a:cxnLst/>
              <a:rect l="l" t="t" r="r" b="b"/>
              <a:pathLst>
                <a:path w="168275" h="230504">
                  <a:moveTo>
                    <a:pt x="0" y="0"/>
                  </a:moveTo>
                  <a:lnTo>
                    <a:pt x="83841" y="230353"/>
                  </a:lnTo>
                  <a:lnTo>
                    <a:pt x="167682" y="0"/>
                  </a:lnTo>
                  <a:lnTo>
                    <a:pt x="0" y="0"/>
                  </a:lnTo>
                  <a:close/>
                </a:path>
              </a:pathLst>
            </a:custGeom>
            <a:ln w="38149">
              <a:solidFill>
                <a:srgbClr val="00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384482" y="2189627"/>
            <a:ext cx="882650" cy="47879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380"/>
              </a:spcBef>
            </a:pPr>
            <a:r>
              <a:rPr sz="1600" b="1" spc="-5" dirty="0">
                <a:solidFill>
                  <a:srgbClr val="0033CC"/>
                </a:solidFill>
                <a:latin typeface="Times New Roman"/>
                <a:cs typeface="Times New Roman"/>
              </a:rPr>
              <a:t>Customer  satisfied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8320" y="1218708"/>
            <a:ext cx="4938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Evolutionary</a:t>
            </a:r>
            <a:r>
              <a:rPr spc="-85" dirty="0"/>
              <a:t> </a:t>
            </a:r>
            <a:r>
              <a:rPr spc="-5" dirty="0"/>
              <a:t>development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990600" y="1752600"/>
            <a:ext cx="7696200" cy="4495800"/>
            <a:chOff x="990600" y="1752600"/>
            <a:chExt cx="7696200" cy="4495800"/>
          </a:xfrm>
        </p:grpSpPr>
        <p:sp>
          <p:nvSpPr>
            <p:cNvPr id="10" name="object 10"/>
            <p:cNvSpPr/>
            <p:nvPr/>
          </p:nvSpPr>
          <p:spPr>
            <a:xfrm>
              <a:off x="990600" y="1752600"/>
              <a:ext cx="7696200" cy="4495800"/>
            </a:xfrm>
            <a:custGeom>
              <a:avLst/>
              <a:gdLst/>
              <a:ahLst/>
              <a:cxnLst/>
              <a:rect l="l" t="t" r="r" b="b"/>
              <a:pathLst>
                <a:path w="7696200" h="4495800">
                  <a:moveTo>
                    <a:pt x="7696199" y="4495799"/>
                  </a:moveTo>
                  <a:lnTo>
                    <a:pt x="0" y="4495799"/>
                  </a:lnTo>
                  <a:lnTo>
                    <a:pt x="0" y="0"/>
                  </a:lnTo>
                  <a:lnTo>
                    <a:pt x="7696199" y="0"/>
                  </a:lnTo>
                  <a:lnTo>
                    <a:pt x="7696199" y="4495799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5400" y="2057400"/>
              <a:ext cx="6934199" cy="37385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8320" y="1218708"/>
            <a:ext cx="4938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Evolutionary</a:t>
            </a:r>
            <a:r>
              <a:rPr spc="-85" dirty="0"/>
              <a:t> </a:t>
            </a:r>
            <a:r>
              <a:rPr spc="-5" dirty="0"/>
              <a:t>development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29738" y="1883491"/>
            <a:ext cx="7971790" cy="350456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4175" indent="-372110">
              <a:lnSpc>
                <a:spcPct val="100000"/>
              </a:lnSpc>
              <a:spcBef>
                <a:spcPts val="320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Exploratory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development</a:t>
            </a:r>
            <a:endParaRPr sz="2600">
              <a:latin typeface="Calibri"/>
              <a:cs typeface="Calibri"/>
            </a:endParaRPr>
          </a:p>
          <a:p>
            <a:pPr marL="384175" marR="5080" indent="-372110">
              <a:lnSpc>
                <a:spcPct val="89600"/>
              </a:lnSpc>
              <a:spcBef>
                <a:spcPts val="575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Objective is to work with customers </a:t>
            </a:r>
            <a:r>
              <a:rPr sz="2600" dirty="0">
                <a:latin typeface="Calibri"/>
                <a:cs typeface="Calibri"/>
              </a:rPr>
              <a:t>and </a:t>
            </a:r>
            <a:r>
              <a:rPr sz="2600" spc="-5" dirty="0">
                <a:latin typeface="Calibri"/>
                <a:cs typeface="Calibri"/>
              </a:rPr>
              <a:t>to evolve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5" dirty="0">
                <a:latin typeface="Calibri"/>
                <a:cs typeface="Calibri"/>
              </a:rPr>
              <a:t>final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system from </a:t>
            </a:r>
            <a:r>
              <a:rPr sz="2600" dirty="0">
                <a:latin typeface="Calibri"/>
                <a:cs typeface="Calibri"/>
              </a:rPr>
              <a:t>an </a:t>
            </a:r>
            <a:r>
              <a:rPr sz="2600" spc="-5" dirty="0">
                <a:latin typeface="Calibri"/>
                <a:cs typeface="Calibri"/>
              </a:rPr>
              <a:t>initial outline specification. Should start 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with well-understood requirements </a:t>
            </a:r>
            <a:r>
              <a:rPr sz="2600" dirty="0">
                <a:latin typeface="Calibri"/>
                <a:cs typeface="Calibri"/>
              </a:rPr>
              <a:t>and add </a:t>
            </a:r>
            <a:r>
              <a:rPr sz="2600" spc="-5" dirty="0">
                <a:latin typeface="Calibri"/>
                <a:cs typeface="Calibri"/>
              </a:rPr>
              <a:t>new 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features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</a:t>
            </a:r>
            <a:r>
              <a:rPr sz="2600" spc="-5" dirty="0">
                <a:latin typeface="Calibri"/>
                <a:cs typeface="Calibri"/>
              </a:rPr>
              <a:t> proposed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by the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customer.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195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Throw-away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prototyping</a:t>
            </a:r>
            <a:endParaRPr sz="2600">
              <a:latin typeface="Calibri"/>
              <a:cs typeface="Calibri"/>
            </a:endParaRPr>
          </a:p>
          <a:p>
            <a:pPr marL="384175" marR="473075" indent="-372110" algn="just">
              <a:lnSpc>
                <a:spcPct val="89900"/>
              </a:lnSpc>
              <a:spcBef>
                <a:spcPts val="570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Objective is to understand the system requirements.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Should start with poorly understood requirements to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clarify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what is really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needed.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594" y="775463"/>
            <a:ext cx="8293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Characteristics</a:t>
            </a:r>
            <a:r>
              <a:rPr spc="-35" dirty="0"/>
              <a:t> </a:t>
            </a:r>
            <a:r>
              <a:rPr spc="-5" dirty="0"/>
              <a:t>of</a:t>
            </a:r>
            <a:r>
              <a:rPr spc="-30" dirty="0"/>
              <a:t> </a:t>
            </a:r>
            <a:r>
              <a:rPr spc="-5" dirty="0"/>
              <a:t>Evolutionary</a:t>
            </a:r>
            <a:r>
              <a:rPr spc="-30" dirty="0"/>
              <a:t> </a:t>
            </a:r>
            <a:r>
              <a:rPr spc="-5" dirty="0"/>
              <a:t>Development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5668" y="1426383"/>
            <a:ext cx="7580630" cy="432752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84175" marR="337820" indent="-372110">
              <a:lnSpc>
                <a:spcPct val="89800"/>
              </a:lnSpc>
              <a:spcBef>
                <a:spcPts val="415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10" dirty="0">
                <a:latin typeface="Calibri"/>
                <a:cs typeface="Calibri"/>
              </a:rPr>
              <a:t>Modern </a:t>
            </a:r>
            <a:r>
              <a:rPr sz="2600" spc="-5" dirty="0">
                <a:latin typeface="Calibri"/>
                <a:cs typeface="Calibri"/>
              </a:rPr>
              <a:t>development processes take evolution </a:t>
            </a:r>
            <a:r>
              <a:rPr sz="2600" dirty="0">
                <a:latin typeface="Calibri"/>
                <a:cs typeface="Calibri"/>
              </a:rPr>
              <a:t>as 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fundamental, </a:t>
            </a:r>
            <a:r>
              <a:rPr sz="2600" dirty="0">
                <a:latin typeface="Calibri"/>
                <a:cs typeface="Calibri"/>
              </a:rPr>
              <a:t>and </a:t>
            </a:r>
            <a:r>
              <a:rPr sz="2600" spc="-5" dirty="0">
                <a:latin typeface="Calibri"/>
                <a:cs typeface="Calibri"/>
              </a:rPr>
              <a:t>try to provide ways of managing,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rather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than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ignoring,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risk.</a:t>
            </a:r>
            <a:endParaRPr sz="2600">
              <a:latin typeface="Calibri"/>
              <a:cs typeface="Calibri"/>
            </a:endParaRPr>
          </a:p>
          <a:p>
            <a:pPr marL="384175" marR="5080" indent="-372110">
              <a:lnSpc>
                <a:spcPts val="2830"/>
              </a:lnSpc>
              <a:spcBef>
                <a:spcPts val="535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System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requirements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always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evolve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course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project.</a:t>
            </a:r>
            <a:endParaRPr sz="2600">
              <a:latin typeface="Calibri"/>
              <a:cs typeface="Calibri"/>
            </a:endParaRPr>
          </a:p>
          <a:p>
            <a:pPr marL="384175" marR="240665" indent="-372110">
              <a:lnSpc>
                <a:spcPct val="89900"/>
              </a:lnSpc>
              <a:spcBef>
                <a:spcPts val="470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Specification is evolved in conjunction with the 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software </a:t>
            </a:r>
            <a:r>
              <a:rPr sz="2600" dirty="0">
                <a:latin typeface="Calibri"/>
                <a:cs typeface="Calibri"/>
              </a:rPr>
              <a:t>– </a:t>
            </a:r>
            <a:r>
              <a:rPr sz="2600" spc="-5" dirty="0">
                <a:latin typeface="Calibri"/>
                <a:cs typeface="Calibri"/>
              </a:rPr>
              <a:t>No complete specification in the system 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development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contract.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Difficult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for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large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customers.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195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Two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(related)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process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models: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254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Incremental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development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254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Spiral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development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2437" y="745299"/>
            <a:ext cx="4938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Evolutionary</a:t>
            </a:r>
            <a:r>
              <a:rPr spc="-85" dirty="0"/>
              <a:t> </a:t>
            </a:r>
            <a:r>
              <a:rPr spc="-5" dirty="0"/>
              <a:t>development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29738" y="1883491"/>
            <a:ext cx="8077200" cy="380301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4175" indent="-372110">
              <a:lnSpc>
                <a:spcPct val="100000"/>
              </a:lnSpc>
              <a:spcBef>
                <a:spcPts val="320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Problems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250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Lack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process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visibility;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254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Systems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often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poorly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structured;</a:t>
            </a:r>
            <a:endParaRPr sz="2600">
              <a:latin typeface="Calibri"/>
              <a:cs typeface="Calibri"/>
            </a:endParaRPr>
          </a:p>
          <a:p>
            <a:pPr marL="384175" marR="5080" indent="-372110">
              <a:lnSpc>
                <a:spcPts val="2830"/>
              </a:lnSpc>
              <a:spcBef>
                <a:spcPts val="590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Special skills (e.g. in languages for rapid prototyping) may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required.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155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Applicability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254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For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small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or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medium-size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interactive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systems;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254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For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parts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large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systems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(e.g.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user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interface);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254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For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short-lifetime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systems.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595" y="775463"/>
            <a:ext cx="4878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Incremental</a:t>
            </a:r>
            <a:r>
              <a:rPr spc="-85" dirty="0"/>
              <a:t> </a:t>
            </a:r>
            <a:r>
              <a:rPr spc="-5" dirty="0"/>
              <a:t>Development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5668" y="1458399"/>
            <a:ext cx="7628890" cy="41522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4175" marR="5080" indent="-372110">
              <a:lnSpc>
                <a:spcPct val="100699"/>
              </a:lnSpc>
              <a:spcBef>
                <a:spcPts val="75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Rather</a:t>
            </a:r>
            <a:r>
              <a:rPr sz="2600" spc="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than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deliver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system</a:t>
            </a:r>
            <a:r>
              <a:rPr sz="2600" spc="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single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delivery, 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 development </a:t>
            </a:r>
            <a:r>
              <a:rPr sz="2600" dirty="0">
                <a:latin typeface="Calibri"/>
                <a:cs typeface="Calibri"/>
              </a:rPr>
              <a:t>and </a:t>
            </a:r>
            <a:r>
              <a:rPr sz="2600" spc="-5" dirty="0">
                <a:latin typeface="Calibri"/>
                <a:cs typeface="Calibri"/>
              </a:rPr>
              <a:t>delivery is broken down into 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increments with each increment delivering part of the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required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functionality.</a:t>
            </a:r>
            <a:endParaRPr sz="2600">
              <a:latin typeface="Calibri"/>
              <a:cs typeface="Calibri"/>
            </a:endParaRPr>
          </a:p>
          <a:p>
            <a:pPr marL="384175" marR="601980" indent="-372110">
              <a:lnSpc>
                <a:spcPct val="100600"/>
              </a:lnSpc>
              <a:spcBef>
                <a:spcPts val="560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User requirements </a:t>
            </a:r>
            <a:r>
              <a:rPr sz="2600" dirty="0">
                <a:latin typeface="Calibri"/>
                <a:cs typeface="Calibri"/>
              </a:rPr>
              <a:t>are </a:t>
            </a:r>
            <a:r>
              <a:rPr sz="2600" spc="-5" dirty="0">
                <a:latin typeface="Calibri"/>
                <a:cs typeface="Calibri"/>
              </a:rPr>
              <a:t>prioritised </a:t>
            </a:r>
            <a:r>
              <a:rPr sz="2600" dirty="0">
                <a:latin typeface="Calibri"/>
                <a:cs typeface="Calibri"/>
              </a:rPr>
              <a:t>and </a:t>
            </a:r>
            <a:r>
              <a:rPr sz="2600" spc="-5" dirty="0">
                <a:latin typeface="Calibri"/>
                <a:cs typeface="Calibri"/>
              </a:rPr>
              <a:t>the highest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priority requirements </a:t>
            </a:r>
            <a:r>
              <a:rPr sz="2600" dirty="0">
                <a:latin typeface="Calibri"/>
                <a:cs typeface="Calibri"/>
              </a:rPr>
              <a:t>are </a:t>
            </a:r>
            <a:r>
              <a:rPr sz="2600" spc="-5" dirty="0">
                <a:latin typeface="Calibri"/>
                <a:cs typeface="Calibri"/>
              </a:rPr>
              <a:t>included in early 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increments.</a:t>
            </a:r>
            <a:endParaRPr sz="2600">
              <a:latin typeface="Calibri"/>
              <a:cs typeface="Calibri"/>
            </a:endParaRPr>
          </a:p>
          <a:p>
            <a:pPr marL="384175" marR="35560" indent="-372110">
              <a:lnSpc>
                <a:spcPct val="100600"/>
              </a:lnSpc>
              <a:spcBef>
                <a:spcPts val="555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Once the development of </a:t>
            </a:r>
            <a:r>
              <a:rPr sz="2600" dirty="0">
                <a:latin typeface="Calibri"/>
                <a:cs typeface="Calibri"/>
              </a:rPr>
              <a:t>an </a:t>
            </a:r>
            <a:r>
              <a:rPr sz="2600" spc="-5" dirty="0">
                <a:latin typeface="Calibri"/>
                <a:cs typeface="Calibri"/>
              </a:rPr>
              <a:t>increment is started, the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requirements </a:t>
            </a:r>
            <a:r>
              <a:rPr sz="2600" dirty="0">
                <a:latin typeface="Calibri"/>
                <a:cs typeface="Calibri"/>
              </a:rPr>
              <a:t>are </a:t>
            </a:r>
            <a:r>
              <a:rPr sz="2600" spc="-5" dirty="0">
                <a:latin typeface="Calibri"/>
                <a:cs typeface="Calibri"/>
              </a:rPr>
              <a:t>frozen though requirements for 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later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increments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can continue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evolve.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-12700" y="470661"/>
            <a:ext cx="69392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Incremental</a:t>
            </a:r>
            <a:r>
              <a:rPr spc="-30" dirty="0"/>
              <a:t> </a:t>
            </a:r>
            <a:r>
              <a:rPr spc="-5" dirty="0"/>
              <a:t>Development</a:t>
            </a:r>
            <a:r>
              <a:rPr spc="-2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5" dirty="0"/>
              <a:t>Version</a:t>
            </a:r>
            <a:r>
              <a:rPr spc="-25" dirty="0"/>
              <a:t> </a:t>
            </a:r>
            <a:r>
              <a:rPr dirty="0"/>
              <a:t>I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7750" y="2514600"/>
            <a:ext cx="7639049" cy="231457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595" y="699263"/>
            <a:ext cx="7372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Incremental</a:t>
            </a:r>
            <a:r>
              <a:rPr spc="-50" dirty="0"/>
              <a:t> </a:t>
            </a:r>
            <a:r>
              <a:rPr spc="-5" dirty="0"/>
              <a:t>Development</a:t>
            </a:r>
            <a:r>
              <a:rPr spc="-40" dirty="0"/>
              <a:t> </a:t>
            </a:r>
            <a:r>
              <a:rPr spc="-5" dirty="0"/>
              <a:t>–Advantages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5668" y="1458399"/>
            <a:ext cx="7609840" cy="308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175" marR="5080" indent="-372110">
              <a:lnSpc>
                <a:spcPct val="100000"/>
              </a:lnSpc>
              <a:spcBef>
                <a:spcPts val="100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Customer value can be delivered with each increment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so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system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functionality is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available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earlier.</a:t>
            </a:r>
            <a:endParaRPr sz="2600">
              <a:latin typeface="Calibri"/>
              <a:cs typeface="Calibri"/>
            </a:endParaRPr>
          </a:p>
          <a:p>
            <a:pPr marL="384175" marR="748665" indent="-372110">
              <a:lnSpc>
                <a:spcPct val="100299"/>
              </a:lnSpc>
              <a:spcBef>
                <a:spcPts val="570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Early increments </a:t>
            </a:r>
            <a:r>
              <a:rPr sz="2600" dirty="0">
                <a:latin typeface="Calibri"/>
                <a:cs typeface="Calibri"/>
              </a:rPr>
              <a:t>act as a </a:t>
            </a:r>
            <a:r>
              <a:rPr sz="2600" spc="-5" dirty="0">
                <a:latin typeface="Calibri"/>
                <a:cs typeface="Calibri"/>
              </a:rPr>
              <a:t>prototype to help elicit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requirements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for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later increments.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575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Lower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risk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overall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project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failure.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555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highest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priority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system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services</a:t>
            </a:r>
            <a:endParaRPr sz="2600">
              <a:latin typeface="Calibri"/>
              <a:cs typeface="Calibri"/>
            </a:endParaRPr>
          </a:p>
          <a:p>
            <a:pPr marL="568325" indent="-556260">
              <a:lnSpc>
                <a:spcPct val="100000"/>
              </a:lnSpc>
              <a:spcBef>
                <a:spcPts val="555"/>
              </a:spcBef>
              <a:buFont typeface="Segoe UI Symbol"/>
              <a:buChar char="⚫"/>
              <a:tabLst>
                <a:tab pos="568325" algn="l"/>
                <a:tab pos="568960" algn="l"/>
              </a:tabLst>
            </a:pPr>
            <a:r>
              <a:rPr sz="2600" spc="-5" dirty="0">
                <a:latin typeface="Calibri"/>
                <a:cs typeface="Calibri"/>
              </a:rPr>
              <a:t>tend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receive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most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testing.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5440" rIns="0" bIns="0" rtlCol="0">
            <a:spAutoFit/>
          </a:bodyPr>
          <a:lstStyle/>
          <a:p>
            <a:pPr marL="12065" marR="5080">
              <a:lnSpc>
                <a:spcPct val="100699"/>
              </a:lnSpc>
              <a:spcBef>
                <a:spcPts val="70"/>
              </a:spcBef>
            </a:pPr>
            <a:r>
              <a:rPr spc="-5" dirty="0"/>
              <a:t>Differences </a:t>
            </a:r>
            <a:r>
              <a:rPr spc="-10" dirty="0"/>
              <a:t>Between the </a:t>
            </a:r>
            <a:r>
              <a:rPr spc="-5" dirty="0"/>
              <a:t>Exploratory Style </a:t>
            </a:r>
            <a:r>
              <a:rPr dirty="0"/>
              <a:t>and </a:t>
            </a:r>
            <a:r>
              <a:rPr spc="-800" dirty="0"/>
              <a:t> </a:t>
            </a:r>
            <a:r>
              <a:rPr spc="-10" dirty="0"/>
              <a:t>Modern</a:t>
            </a:r>
            <a:r>
              <a:rPr spc="-20" dirty="0"/>
              <a:t> </a:t>
            </a:r>
            <a:r>
              <a:rPr spc="-5" dirty="0"/>
              <a:t>Software</a:t>
            </a:r>
            <a:r>
              <a:rPr spc="-10" dirty="0"/>
              <a:t> </a:t>
            </a:r>
            <a:r>
              <a:rPr spc="-5" dirty="0"/>
              <a:t>Development</a:t>
            </a:r>
            <a:r>
              <a:rPr spc="-10" dirty="0"/>
              <a:t> </a:t>
            </a:r>
            <a:r>
              <a:rPr spc="-5" dirty="0"/>
              <a:t>Practices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11878" y="2271877"/>
            <a:ext cx="7673975" cy="2791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645" indent="-322580">
              <a:lnSpc>
                <a:spcPct val="100000"/>
              </a:lnSpc>
              <a:spcBef>
                <a:spcPts val="100"/>
              </a:spcBef>
              <a:buSzPct val="83333"/>
              <a:buFont typeface="Segoe UI Symbol"/>
              <a:buChar char="⚫"/>
              <a:tabLst>
                <a:tab pos="335280" algn="l"/>
              </a:tabLst>
            </a:pPr>
            <a:r>
              <a:rPr sz="2400" spc="-5" dirty="0">
                <a:latin typeface="Calibri"/>
                <a:cs typeface="Calibri"/>
              </a:rPr>
              <a:t>Emphasis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shifted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Segoe UI Symbol"/>
              <a:buChar char="⚫"/>
            </a:pPr>
            <a:endParaRPr sz="2050">
              <a:latin typeface="Calibri"/>
              <a:cs typeface="Calibri"/>
            </a:endParaRPr>
          </a:p>
          <a:p>
            <a:pPr marL="403860" indent="-391795">
              <a:lnSpc>
                <a:spcPct val="100000"/>
              </a:lnSpc>
              <a:buSzPct val="83333"/>
              <a:buFont typeface="Segoe UI Symbol"/>
              <a:buChar char="⚫"/>
              <a:tabLst>
                <a:tab pos="403860" algn="l"/>
                <a:tab pos="404495" algn="l"/>
              </a:tabLst>
            </a:pPr>
            <a:r>
              <a:rPr sz="2400" spc="-5" dirty="0">
                <a:latin typeface="Calibri"/>
                <a:cs typeface="Calibri"/>
              </a:rPr>
              <a:t>from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error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correction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error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prevention.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Segoe UI Symbol"/>
              <a:buChar char="⚫"/>
            </a:pPr>
            <a:endParaRPr sz="2050">
              <a:latin typeface="Calibri"/>
              <a:cs typeface="Calibri"/>
            </a:endParaRPr>
          </a:p>
          <a:p>
            <a:pPr marL="334645" indent="-322580">
              <a:lnSpc>
                <a:spcPct val="100000"/>
              </a:lnSpc>
              <a:buSzPct val="83333"/>
              <a:buFont typeface="Segoe UI Symbol"/>
              <a:buChar char="⚫"/>
              <a:tabLst>
                <a:tab pos="335280" algn="l"/>
              </a:tabLst>
            </a:pPr>
            <a:r>
              <a:rPr sz="2400" spc="-5" dirty="0">
                <a:latin typeface="Calibri"/>
                <a:cs typeface="Calibri"/>
              </a:rPr>
              <a:t>Modern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practices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emphasize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Segoe UI Symbol"/>
              <a:buChar char="⚫"/>
            </a:pPr>
            <a:endParaRPr sz="2250">
              <a:latin typeface="Calibri"/>
              <a:cs typeface="Calibri"/>
            </a:endParaRPr>
          </a:p>
          <a:p>
            <a:pPr marL="334645" marR="5080" indent="-322580">
              <a:lnSpc>
                <a:spcPts val="2700"/>
              </a:lnSpc>
              <a:buSzPct val="83333"/>
              <a:buFont typeface="Segoe UI Symbol"/>
              <a:buChar char="⚫"/>
              <a:tabLst>
                <a:tab pos="335280" algn="l"/>
              </a:tabLst>
            </a:pPr>
            <a:r>
              <a:rPr sz="2400" spc="-5" dirty="0">
                <a:latin typeface="Calibri"/>
                <a:cs typeface="Calibri"/>
              </a:rPr>
              <a:t>detection of errors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close to their point of introduction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possible.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595" y="1004063"/>
            <a:ext cx="7063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Incremental</a:t>
            </a:r>
            <a:r>
              <a:rPr spc="-40" dirty="0"/>
              <a:t> </a:t>
            </a:r>
            <a:r>
              <a:rPr spc="-5" dirty="0"/>
              <a:t>Development</a:t>
            </a:r>
            <a:r>
              <a:rPr spc="-30" dirty="0"/>
              <a:t> </a:t>
            </a:r>
            <a:r>
              <a:rPr dirty="0"/>
              <a:t>–</a:t>
            </a:r>
            <a:r>
              <a:rPr spc="-30" dirty="0"/>
              <a:t> </a:t>
            </a:r>
            <a:r>
              <a:rPr spc="-5" dirty="0"/>
              <a:t>Problems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1193" y="1689372"/>
            <a:ext cx="7133590" cy="282130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384175" indent="-372110">
              <a:lnSpc>
                <a:spcPct val="100000"/>
              </a:lnSpc>
              <a:spcBef>
                <a:spcPts val="615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Lack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process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visibility.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550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Systems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often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poorly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structured.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555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Applicability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claims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literature: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555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For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small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or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medium-size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interactive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systems.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555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For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parts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large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systems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(e.g.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user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interface).</a:t>
            </a:r>
            <a:endParaRPr sz="2600">
              <a:latin typeface="Calibri"/>
              <a:cs typeface="Calibri"/>
            </a:endParaRPr>
          </a:p>
          <a:p>
            <a:pPr marL="384175" indent="-372110">
              <a:lnSpc>
                <a:spcPct val="100000"/>
              </a:lnSpc>
              <a:spcBef>
                <a:spcPts val="555"/>
              </a:spcBef>
              <a:buFont typeface="Segoe UI Symbol"/>
              <a:buChar char="⚫"/>
              <a:tabLst>
                <a:tab pos="384810" algn="l"/>
              </a:tabLst>
            </a:pPr>
            <a:r>
              <a:rPr sz="2600" spc="-5" dirty="0">
                <a:latin typeface="Calibri"/>
                <a:cs typeface="Calibri"/>
              </a:rPr>
              <a:t>For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short-lifetime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systems.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0313" rIns="0" bIns="0" rtlCol="0">
            <a:spAutoFit/>
          </a:bodyPr>
          <a:lstStyle/>
          <a:p>
            <a:pPr marL="457834" marR="5080">
              <a:lnSpc>
                <a:spcPct val="100699"/>
              </a:lnSpc>
              <a:spcBef>
                <a:spcPts val="70"/>
              </a:spcBef>
            </a:pPr>
            <a:r>
              <a:rPr spc="-10" dirty="0"/>
              <a:t>Incremental means </a:t>
            </a:r>
            <a:r>
              <a:rPr dirty="0"/>
              <a:t>adding, </a:t>
            </a:r>
            <a:r>
              <a:rPr spc="-5" dirty="0"/>
              <a:t>iterative </a:t>
            </a:r>
            <a:r>
              <a:rPr spc="-10" dirty="0"/>
              <a:t>means </a:t>
            </a:r>
            <a:r>
              <a:rPr spc="-800" dirty="0"/>
              <a:t> </a:t>
            </a:r>
            <a:r>
              <a:rPr spc="-5" dirty="0"/>
              <a:t>reworking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422400" y="2343150"/>
          <a:ext cx="6089650" cy="2312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35300"/>
                <a:gridCol w="3035300"/>
              </a:tblGrid>
              <a:tr h="36767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Increment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Iterate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F6FC6"/>
                    </a:solidFill>
                  </a:tcPr>
                </a:tc>
              </a:tr>
              <a:tr h="6438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fundamentally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means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i="1" spc="-5" dirty="0">
                          <a:latin typeface="Times New Roman"/>
                          <a:cs typeface="Times New Roman"/>
                        </a:rPr>
                        <a:t>“add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”onto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fundamentally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means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800" i="1" spc="-5" dirty="0">
                          <a:latin typeface="Times New Roman"/>
                          <a:cs typeface="Times New Roman"/>
                        </a:rPr>
                        <a:t>”“change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4EA"/>
                    </a:solidFill>
                  </a:tcPr>
                </a:tc>
              </a:tr>
              <a:tr h="6438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repeating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process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i="1" dirty="0">
                          <a:latin typeface="Times New Roman"/>
                          <a:cs typeface="Times New Roman"/>
                        </a:rPr>
                        <a:t>new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.section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work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repeating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process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the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i="1" spc="-5" dirty="0">
                          <a:latin typeface="Times New Roman"/>
                          <a:cs typeface="Times New Roman"/>
                        </a:rPr>
                        <a:t>same</a:t>
                      </a:r>
                      <a:r>
                        <a:rPr sz="1800" i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section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work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EBF4"/>
                    </a:solidFill>
                  </a:tcPr>
                </a:tc>
              </a:tr>
              <a:tr h="643899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repeat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process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(,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design,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,implement,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evaluate)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repeat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process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(,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design,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,implement,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evaluate)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595" y="775463"/>
            <a:ext cx="6412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Incremental</a:t>
            </a:r>
            <a:r>
              <a:rPr spc="-30" dirty="0"/>
              <a:t> </a:t>
            </a:r>
            <a:r>
              <a:rPr dirty="0"/>
              <a:t>&amp;</a:t>
            </a:r>
            <a:r>
              <a:rPr spc="-30" dirty="0"/>
              <a:t> </a:t>
            </a:r>
            <a:r>
              <a:rPr spc="-5" dirty="0"/>
              <a:t>iterative</a:t>
            </a:r>
            <a:r>
              <a:rPr spc="-25" dirty="0"/>
              <a:t> </a:t>
            </a:r>
            <a:r>
              <a:rPr dirty="0"/>
              <a:t>-</a:t>
            </a:r>
            <a:r>
              <a:rPr spc="-25" dirty="0"/>
              <a:t> </a:t>
            </a:r>
            <a:r>
              <a:rPr spc="-5" dirty="0"/>
              <a:t>summary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2889" y="1458278"/>
            <a:ext cx="7611109" cy="478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marR="178435" indent="-344805">
              <a:lnSpc>
                <a:spcPct val="100000"/>
              </a:lnSpc>
              <a:spcBef>
                <a:spcPts val="100"/>
              </a:spcBef>
              <a:buClr>
                <a:srgbClr val="0BD0D9"/>
              </a:buClr>
              <a:buSzPct val="95000"/>
              <a:buFont typeface="Segoe UI Symbol"/>
              <a:buChar char="⚫"/>
              <a:tabLst>
                <a:tab pos="356870" algn="l"/>
                <a:tab pos="357505" algn="l"/>
              </a:tabLst>
            </a:pPr>
            <a:r>
              <a:rPr sz="2000" spc="-5" dirty="0">
                <a:latin typeface="Calibri"/>
                <a:cs typeface="Calibri"/>
              </a:rPr>
              <a:t>Iterative model </a:t>
            </a:r>
            <a:r>
              <a:rPr sz="2000" dirty="0">
                <a:latin typeface="Calibri"/>
                <a:cs typeface="Calibri"/>
              </a:rPr>
              <a:t>- </a:t>
            </a:r>
            <a:r>
              <a:rPr sz="2000" spc="-5" dirty="0">
                <a:latin typeface="Calibri"/>
                <a:cs typeface="Calibri"/>
              </a:rPr>
              <a:t>This model iterates requirements, design, build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test phases </a:t>
            </a:r>
            <a:r>
              <a:rPr sz="2000" dirty="0">
                <a:latin typeface="Calibri"/>
                <a:cs typeface="Calibri"/>
              </a:rPr>
              <a:t>again and again </a:t>
            </a:r>
            <a:r>
              <a:rPr sz="2000" spc="-5" dirty="0">
                <a:latin typeface="Calibri"/>
                <a:cs typeface="Calibri"/>
              </a:rPr>
              <a:t>for each requirement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builds up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system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iteratively till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 system is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completely build.</a:t>
            </a:r>
            <a:endParaRPr sz="2000">
              <a:latin typeface="Calibri"/>
              <a:cs typeface="Calibri"/>
            </a:endParaRPr>
          </a:p>
          <a:p>
            <a:pPr marL="356870" marR="471805" indent="-344805">
              <a:lnSpc>
                <a:spcPct val="99500"/>
              </a:lnSpc>
              <a:spcBef>
                <a:spcPts val="409"/>
              </a:spcBef>
              <a:buClr>
                <a:srgbClr val="0BD0D9"/>
              </a:buClr>
              <a:buSzPct val="95000"/>
              <a:buFont typeface="Segoe UI Symbol"/>
              <a:buChar char="⚫"/>
              <a:tabLst>
                <a:tab pos="356870" algn="l"/>
                <a:tab pos="357505" algn="l"/>
              </a:tabLst>
            </a:pPr>
            <a:r>
              <a:rPr sz="2000" spc="-5" dirty="0">
                <a:latin typeface="Calibri"/>
                <a:cs typeface="Calibri"/>
              </a:rPr>
              <a:t>Incremental model </a:t>
            </a:r>
            <a:r>
              <a:rPr sz="2000" dirty="0">
                <a:latin typeface="Calibri"/>
                <a:cs typeface="Calibri"/>
              </a:rPr>
              <a:t>- </a:t>
            </a:r>
            <a:r>
              <a:rPr sz="2000" spc="-5" dirty="0">
                <a:latin typeface="Calibri"/>
                <a:cs typeface="Calibri"/>
              </a:rPr>
              <a:t>It is non integrated development model. This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model divides work in chunks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one team can work on many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chunks.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It is more flexible.</a:t>
            </a:r>
            <a:endParaRPr sz="2000">
              <a:latin typeface="Calibri"/>
              <a:cs typeface="Calibri"/>
            </a:endParaRPr>
          </a:p>
          <a:p>
            <a:pPr marL="356870" marR="641985" indent="-344805">
              <a:lnSpc>
                <a:spcPct val="99500"/>
              </a:lnSpc>
              <a:spcBef>
                <a:spcPts val="414"/>
              </a:spcBef>
              <a:buClr>
                <a:srgbClr val="0BD0D9"/>
              </a:buClr>
              <a:buSzPct val="95000"/>
              <a:buFont typeface="Segoe UI Symbol"/>
              <a:buChar char="⚫"/>
              <a:tabLst>
                <a:tab pos="356870" algn="l"/>
                <a:tab pos="357505" algn="l"/>
              </a:tabLst>
            </a:pPr>
            <a:r>
              <a:rPr sz="2000" spc="-5" dirty="0">
                <a:latin typeface="Calibri"/>
                <a:cs typeface="Calibri"/>
              </a:rPr>
              <a:t>Spiral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model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-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This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model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uses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series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prototypes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stages,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 development ends when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 prototypes </a:t>
            </a:r>
            <a:r>
              <a:rPr sz="2000" dirty="0">
                <a:latin typeface="Calibri"/>
                <a:cs typeface="Calibri"/>
              </a:rPr>
              <a:t>are </a:t>
            </a:r>
            <a:r>
              <a:rPr sz="2000" spc="-5" dirty="0">
                <a:latin typeface="Calibri"/>
                <a:cs typeface="Calibri"/>
              </a:rPr>
              <a:t>developed into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functional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system. It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 flexible model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" dirty="0">
                <a:latin typeface="Calibri"/>
                <a:cs typeface="Calibri"/>
              </a:rPr>
              <a:t> used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for</a:t>
            </a:r>
            <a:endParaRPr sz="2000">
              <a:latin typeface="Calibri"/>
              <a:cs typeface="Calibri"/>
            </a:endParaRPr>
          </a:p>
          <a:p>
            <a:pPr marL="35687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large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complicated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projects.</a:t>
            </a:r>
            <a:endParaRPr sz="2000">
              <a:latin typeface="Calibri"/>
              <a:cs typeface="Calibri"/>
            </a:endParaRPr>
          </a:p>
          <a:p>
            <a:pPr marL="356870" marR="5080" indent="-344805">
              <a:lnSpc>
                <a:spcPct val="99500"/>
              </a:lnSpc>
              <a:spcBef>
                <a:spcPts val="409"/>
              </a:spcBef>
              <a:buClr>
                <a:srgbClr val="0BD0D9"/>
              </a:buClr>
              <a:buSzPct val="95000"/>
              <a:buFont typeface="Segoe UI Symbol"/>
              <a:buChar char="⚫"/>
              <a:tabLst>
                <a:tab pos="356870" algn="l"/>
                <a:tab pos="357505" algn="l"/>
              </a:tabLst>
            </a:pPr>
            <a:r>
              <a:rPr sz="2000" spc="-5" dirty="0">
                <a:latin typeface="Calibri"/>
                <a:cs typeface="Calibri"/>
              </a:rPr>
              <a:t>Evolutionary model </a:t>
            </a:r>
            <a:r>
              <a:rPr sz="2000" dirty="0">
                <a:latin typeface="Calibri"/>
                <a:cs typeface="Calibri"/>
              </a:rPr>
              <a:t>- </a:t>
            </a:r>
            <a:r>
              <a:rPr sz="2000" spc="-5" dirty="0">
                <a:latin typeface="Calibri"/>
                <a:cs typeface="Calibri"/>
              </a:rPr>
              <a:t>It is more customer focused model. In this model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 software is divided in small units which is delivered earlier to the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customers.</a:t>
            </a:r>
            <a:endParaRPr sz="2000">
              <a:latin typeface="Calibri"/>
              <a:cs typeface="Calibri"/>
            </a:endParaRPr>
          </a:p>
          <a:p>
            <a:pPr marL="356870" marR="100965" indent="-344805">
              <a:lnSpc>
                <a:spcPts val="2380"/>
              </a:lnSpc>
              <a:spcBef>
                <a:spcPts val="495"/>
              </a:spcBef>
              <a:buClr>
                <a:srgbClr val="0BD0D9"/>
              </a:buClr>
              <a:buSzPct val="95000"/>
              <a:buFont typeface="Segoe UI Symbol"/>
              <a:buChar char="⚫"/>
              <a:tabLst>
                <a:tab pos="356870" algn="l"/>
                <a:tab pos="357505" algn="l"/>
              </a:tabLst>
            </a:pPr>
            <a:r>
              <a:rPr sz="2000" spc="-5" dirty="0">
                <a:latin typeface="Calibri"/>
                <a:cs typeface="Calibri"/>
              </a:rPr>
              <a:t>V-Model </a:t>
            </a:r>
            <a:r>
              <a:rPr sz="2000" dirty="0">
                <a:latin typeface="Calibri"/>
                <a:cs typeface="Calibri"/>
              </a:rPr>
              <a:t>- </a:t>
            </a:r>
            <a:r>
              <a:rPr sz="2000" spc="-5" dirty="0">
                <a:latin typeface="Calibri"/>
                <a:cs typeface="Calibri"/>
              </a:rPr>
              <a:t>It is more focused on testing. For every phase some testing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activity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5" dirty="0">
                <a:latin typeface="Calibri"/>
                <a:cs typeface="Calibri"/>
              </a:rPr>
              <a:t> done.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26610" y="6131820"/>
            <a:ext cx="1905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latin typeface="Times New Roman"/>
                <a:cs typeface="Times New Roman"/>
              </a:rPr>
              <a:t>12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9769" y="28997"/>
            <a:ext cx="668655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5" dirty="0"/>
              <a:t>The</a:t>
            </a:r>
            <a:r>
              <a:rPr spc="-35" dirty="0"/>
              <a:t> </a:t>
            </a:r>
            <a:r>
              <a:rPr spc="-10" dirty="0"/>
              <a:t>Rapid</a:t>
            </a:r>
            <a:r>
              <a:rPr spc="-35" dirty="0"/>
              <a:t> </a:t>
            </a:r>
            <a:r>
              <a:rPr spc="-5" dirty="0"/>
              <a:t>Application</a:t>
            </a:r>
            <a:r>
              <a:rPr spc="-30" dirty="0"/>
              <a:t> </a:t>
            </a:r>
            <a:r>
              <a:rPr spc="-5" dirty="0"/>
              <a:t>Development </a:t>
            </a:r>
            <a:r>
              <a:rPr spc="-800" dirty="0"/>
              <a:t> </a:t>
            </a:r>
            <a:r>
              <a:rPr spc="-5" dirty="0"/>
              <a:t>(RAD)</a:t>
            </a:r>
            <a:r>
              <a:rPr spc="-10" dirty="0"/>
              <a:t> </a:t>
            </a:r>
            <a:r>
              <a:rPr spc="-5" dirty="0"/>
              <a:t>Model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19776" y="1369678"/>
            <a:ext cx="4482465" cy="94488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535940" indent="-520065">
              <a:lnSpc>
                <a:spcPct val="100000"/>
              </a:lnSpc>
              <a:spcBef>
                <a:spcPts val="600"/>
              </a:spcBef>
              <a:buChar char="o"/>
              <a:tabLst>
                <a:tab pos="535940" algn="l"/>
                <a:tab pos="536575" algn="l"/>
              </a:tabLst>
            </a:pPr>
            <a:r>
              <a:rPr sz="2600" spc="-5" dirty="0">
                <a:latin typeface="Calibri"/>
                <a:cs typeface="Calibri"/>
              </a:rPr>
              <a:t>Developed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by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IBM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1980</a:t>
            </a:r>
            <a:endParaRPr sz="2600">
              <a:latin typeface="Calibri"/>
              <a:cs typeface="Calibri"/>
            </a:endParaRPr>
          </a:p>
          <a:p>
            <a:pPr marL="532130" indent="-520065">
              <a:lnSpc>
                <a:spcPct val="100000"/>
              </a:lnSpc>
              <a:spcBef>
                <a:spcPts val="495"/>
              </a:spcBef>
              <a:buChar char="o"/>
              <a:tabLst>
                <a:tab pos="532130" algn="l"/>
                <a:tab pos="532765" algn="l"/>
              </a:tabLst>
            </a:pPr>
            <a:r>
              <a:rPr sz="2600" spc="-5" dirty="0">
                <a:latin typeface="Calibri"/>
                <a:cs typeface="Calibri"/>
              </a:rPr>
              <a:t>User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participation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essential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89915" y="2009587"/>
            <a:ext cx="1847392" cy="1288815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551867" y="2294949"/>
            <a:ext cx="5197475" cy="1490345"/>
            <a:chOff x="551867" y="2294949"/>
            <a:chExt cx="5197475" cy="149034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77676" y="2294949"/>
              <a:ext cx="1571456" cy="14897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1867" y="2294949"/>
              <a:ext cx="1914996" cy="140805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65492" y="2301649"/>
              <a:ext cx="1821178" cy="130891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688455" y="4004439"/>
            <a:ext cx="4761865" cy="1794510"/>
            <a:chOff x="688455" y="4004439"/>
            <a:chExt cx="4761865" cy="1794510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8455" y="4232192"/>
              <a:ext cx="2368912" cy="156613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80829" y="4004439"/>
              <a:ext cx="2368913" cy="1566137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18118" y="3890563"/>
            <a:ext cx="2392367" cy="162910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21800" y="3537650"/>
            <a:ext cx="157226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5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3131CC"/>
                </a:solidFill>
                <a:latin typeface="Times New Roman"/>
                <a:cs typeface="Times New Roman"/>
              </a:rPr>
              <a:t>The</a:t>
            </a:r>
            <a:r>
              <a:rPr sz="1600" b="1" spc="-95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131CC"/>
                </a:solidFill>
                <a:latin typeface="Times New Roman"/>
                <a:cs typeface="Times New Roman"/>
              </a:rPr>
              <a:t>requirements </a:t>
            </a:r>
            <a:r>
              <a:rPr sz="1600" b="1" spc="-385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131CC"/>
                </a:solidFill>
                <a:latin typeface="Times New Roman"/>
                <a:cs typeface="Times New Roman"/>
              </a:rPr>
              <a:t>specification was </a:t>
            </a:r>
            <a:r>
              <a:rPr sz="1600" b="1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131CC"/>
                </a:solidFill>
                <a:latin typeface="Times New Roman"/>
                <a:cs typeface="Times New Roman"/>
              </a:rPr>
              <a:t>defined</a:t>
            </a:r>
            <a:r>
              <a:rPr sz="1600" b="1" spc="-25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131CC"/>
                </a:solidFill>
                <a:latin typeface="Times New Roman"/>
                <a:cs typeface="Times New Roman"/>
              </a:rPr>
              <a:t>like</a:t>
            </a:r>
            <a:r>
              <a:rPr sz="1600" b="1" spc="-20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3131CC"/>
                </a:solidFill>
                <a:latin typeface="Times New Roman"/>
                <a:cs typeface="Times New Roman"/>
              </a:rPr>
              <a:t>this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89248" y="3505327"/>
            <a:ext cx="140144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065" marR="5080" indent="-635" algn="ctr">
              <a:lnSpc>
                <a:spcPct val="101600"/>
              </a:lnSpc>
              <a:spcBef>
                <a:spcPts val="70"/>
              </a:spcBef>
            </a:pP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The developers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understood</a:t>
            </a:r>
            <a:r>
              <a:rPr sz="1600" b="1" spc="-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it</a:t>
            </a:r>
            <a:r>
              <a:rPr sz="16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in </a:t>
            </a:r>
            <a:r>
              <a:rPr sz="1600" b="1" spc="-3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that</a:t>
            </a:r>
            <a:r>
              <a:rPr sz="1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way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19405" y="3629234"/>
            <a:ext cx="132715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5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3131CC"/>
                </a:solidFill>
                <a:latin typeface="Times New Roman"/>
                <a:cs typeface="Times New Roman"/>
              </a:rPr>
              <a:t>This</a:t>
            </a:r>
            <a:r>
              <a:rPr sz="1600" b="1" spc="-35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131CC"/>
                </a:solidFill>
                <a:latin typeface="Times New Roman"/>
                <a:cs typeface="Times New Roman"/>
              </a:rPr>
              <a:t>is</a:t>
            </a:r>
            <a:r>
              <a:rPr sz="1600" b="1" spc="-30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131CC"/>
                </a:solidFill>
                <a:latin typeface="Times New Roman"/>
                <a:cs typeface="Times New Roman"/>
              </a:rPr>
              <a:t>how</a:t>
            </a:r>
            <a:r>
              <a:rPr sz="1600" b="1" spc="-35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3131CC"/>
                </a:solidFill>
                <a:latin typeface="Times New Roman"/>
                <a:cs typeface="Times New Roman"/>
              </a:rPr>
              <a:t>the </a:t>
            </a:r>
            <a:r>
              <a:rPr sz="1600" b="1" spc="-385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131CC"/>
                </a:solidFill>
                <a:latin typeface="Times New Roman"/>
                <a:cs typeface="Times New Roman"/>
              </a:rPr>
              <a:t>problem was </a:t>
            </a:r>
            <a:r>
              <a:rPr sz="1600" b="1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131CC"/>
                </a:solidFill>
                <a:latin typeface="Times New Roman"/>
                <a:cs typeface="Times New Roman"/>
              </a:rPr>
              <a:t>solved</a:t>
            </a:r>
            <a:r>
              <a:rPr sz="1600" b="1" spc="-35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131CC"/>
                </a:solidFill>
                <a:latin typeface="Times New Roman"/>
                <a:cs typeface="Times New Roman"/>
              </a:rPr>
              <a:t>before.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86509" y="3277573"/>
            <a:ext cx="132715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065" marR="5080" algn="ctr">
              <a:lnSpc>
                <a:spcPct val="101600"/>
              </a:lnSpc>
              <a:spcBef>
                <a:spcPts val="70"/>
              </a:spcBef>
            </a:pP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16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16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how</a:t>
            </a:r>
            <a:r>
              <a:rPr sz="16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the </a:t>
            </a:r>
            <a:r>
              <a:rPr sz="1600" b="1" spc="-3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problem is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solved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now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9758" y="5762764"/>
            <a:ext cx="22352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3131CC"/>
                </a:solidFill>
                <a:latin typeface="Times New Roman"/>
                <a:cs typeface="Times New Roman"/>
              </a:rPr>
              <a:t>That</a:t>
            </a:r>
            <a:r>
              <a:rPr sz="1600" b="1" spc="-25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131CC"/>
                </a:solidFill>
                <a:latin typeface="Times New Roman"/>
                <a:cs typeface="Times New Roman"/>
              </a:rPr>
              <a:t>is</a:t>
            </a:r>
            <a:r>
              <a:rPr sz="1600" b="1" spc="-25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3131CC"/>
                </a:solidFill>
                <a:latin typeface="Times New Roman"/>
                <a:cs typeface="Times New Roman"/>
              </a:rPr>
              <a:t>the</a:t>
            </a:r>
            <a:r>
              <a:rPr sz="1600" b="1" spc="-20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131CC"/>
                </a:solidFill>
                <a:latin typeface="Times New Roman"/>
                <a:cs typeface="Times New Roman"/>
              </a:rPr>
              <a:t>program</a:t>
            </a:r>
            <a:r>
              <a:rPr sz="1600" b="1" spc="-25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3131CC"/>
                </a:solidFill>
                <a:latin typeface="Times New Roman"/>
                <a:cs typeface="Times New Roman"/>
              </a:rPr>
              <a:t>after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26078" y="5445250"/>
            <a:ext cx="2331085" cy="7518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ctr">
              <a:lnSpc>
                <a:spcPct val="98900"/>
              </a:lnSpc>
              <a:spcBef>
                <a:spcPts val="120"/>
              </a:spcBef>
            </a:pP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This</a:t>
            </a:r>
            <a:r>
              <a:rPr sz="1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is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how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1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program</a:t>
            </a:r>
            <a:r>
              <a:rPr sz="1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is </a:t>
            </a:r>
            <a:r>
              <a:rPr sz="1600" b="1" spc="-3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described by </a:t>
            </a:r>
            <a:r>
              <a:rPr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marketing </a:t>
            </a:r>
            <a:r>
              <a:rPr sz="16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department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88050" y="5500179"/>
            <a:ext cx="2093595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b="1" spc="-5" dirty="0">
                <a:solidFill>
                  <a:srgbClr val="3131CC"/>
                </a:solidFill>
                <a:latin typeface="Times New Roman"/>
                <a:cs typeface="Times New Roman"/>
              </a:rPr>
              <a:t>This,</a:t>
            </a:r>
            <a:r>
              <a:rPr sz="1600" b="1" spc="-25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131CC"/>
                </a:solidFill>
                <a:latin typeface="Times New Roman"/>
                <a:cs typeface="Times New Roman"/>
              </a:rPr>
              <a:t>in</a:t>
            </a:r>
            <a:r>
              <a:rPr sz="1600" b="1" spc="-20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3131CC"/>
                </a:solidFill>
                <a:latin typeface="Times New Roman"/>
                <a:cs typeface="Times New Roman"/>
              </a:rPr>
              <a:t>fact,</a:t>
            </a:r>
            <a:r>
              <a:rPr sz="1600" b="1" spc="-15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131CC"/>
                </a:solidFill>
                <a:latin typeface="Times New Roman"/>
                <a:cs typeface="Times New Roman"/>
              </a:rPr>
              <a:t>is</a:t>
            </a:r>
            <a:r>
              <a:rPr sz="1600" b="1" spc="-20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131CC"/>
                </a:solidFill>
                <a:latin typeface="Times New Roman"/>
                <a:cs typeface="Times New Roman"/>
              </a:rPr>
              <a:t>what</a:t>
            </a:r>
            <a:r>
              <a:rPr sz="1600" b="1" spc="-20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3131CC"/>
                </a:solidFill>
                <a:latin typeface="Times New Roman"/>
                <a:cs typeface="Times New Roman"/>
              </a:rPr>
              <a:t>the </a:t>
            </a:r>
            <a:r>
              <a:rPr sz="1600" b="1" spc="-385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131CC"/>
                </a:solidFill>
                <a:latin typeface="Times New Roman"/>
                <a:cs typeface="Times New Roman"/>
              </a:rPr>
              <a:t>customer</a:t>
            </a:r>
            <a:r>
              <a:rPr sz="1600" b="1" spc="-20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spc="-5" dirty="0">
                <a:solidFill>
                  <a:srgbClr val="3131CC"/>
                </a:solidFill>
                <a:latin typeface="Times New Roman"/>
                <a:cs typeface="Times New Roman"/>
              </a:rPr>
              <a:t>wanted</a:t>
            </a:r>
            <a:r>
              <a:rPr sz="1600" b="1" spc="-15" dirty="0">
                <a:solidFill>
                  <a:srgbClr val="3131CC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rgbClr val="3131CC"/>
                </a:solidFill>
                <a:latin typeface="Times New Roman"/>
                <a:cs typeface="Times New Roman"/>
              </a:rPr>
              <a:t>…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7802" y="4287122"/>
            <a:ext cx="1242060" cy="515620"/>
          </a:xfrm>
          <a:prstGeom prst="rect">
            <a:avLst/>
          </a:prstGeom>
          <a:solidFill>
            <a:srgbClr val="00FFFF"/>
          </a:solidFill>
          <a:ln w="28549">
            <a:solidFill>
              <a:srgbClr val="3131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55"/>
              </a:lnSpc>
            </a:pPr>
            <a:r>
              <a:rPr sz="1600" spc="-5" dirty="0">
                <a:latin typeface="Times New Roman"/>
                <a:cs typeface="Times New Roman"/>
              </a:rPr>
              <a:t>Requirements</a:t>
            </a: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ts val="1680"/>
              </a:lnSpc>
              <a:spcBef>
                <a:spcPts val="520"/>
              </a:spcBef>
            </a:pPr>
            <a:r>
              <a:rPr sz="1600" spc="-5" dirty="0">
                <a:latin typeface="Times New Roman"/>
                <a:cs typeface="Times New Roman"/>
              </a:rPr>
              <a:t>Planning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10411" y="4287122"/>
            <a:ext cx="1311275" cy="515620"/>
          </a:xfrm>
          <a:prstGeom prst="rect">
            <a:avLst/>
          </a:prstGeom>
          <a:solidFill>
            <a:srgbClr val="00FFFF"/>
          </a:solidFill>
          <a:ln w="28549">
            <a:solidFill>
              <a:srgbClr val="3131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1855"/>
              </a:lnSpc>
            </a:pPr>
            <a:r>
              <a:rPr sz="1600" spc="-5" dirty="0">
                <a:latin typeface="Times New Roman"/>
                <a:cs typeface="Times New Roman"/>
              </a:rPr>
              <a:t>User</a:t>
            </a:r>
            <a:endParaRPr sz="1600">
              <a:latin typeface="Times New Roman"/>
              <a:cs typeface="Times New Roman"/>
            </a:endParaRPr>
          </a:p>
          <a:p>
            <a:pPr marL="635" algn="ctr">
              <a:lnSpc>
                <a:spcPts val="1680"/>
              </a:lnSpc>
              <a:spcBef>
                <a:spcPts val="520"/>
              </a:spcBef>
            </a:pPr>
            <a:r>
              <a:rPr sz="1600" spc="-5" dirty="0">
                <a:latin typeface="Times New Roman"/>
                <a:cs typeface="Times New Roman"/>
              </a:rPr>
              <a:t>Description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79933" y="4287120"/>
            <a:ext cx="1311275" cy="332740"/>
          </a:xfrm>
          <a:prstGeom prst="rect">
            <a:avLst/>
          </a:prstGeom>
          <a:solidFill>
            <a:srgbClr val="00FFFF"/>
          </a:solidFill>
          <a:ln w="28549">
            <a:solidFill>
              <a:srgbClr val="3131CC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535"/>
              </a:spcBef>
            </a:pPr>
            <a:r>
              <a:rPr sz="1600" spc="-5" dirty="0">
                <a:latin typeface="Times New Roman"/>
                <a:cs typeface="Times New Roman"/>
              </a:rPr>
              <a:t>Construction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83948" y="4287122"/>
            <a:ext cx="1311275" cy="332740"/>
          </a:xfrm>
          <a:prstGeom prst="rect">
            <a:avLst/>
          </a:prstGeom>
          <a:solidFill>
            <a:srgbClr val="00FFFF"/>
          </a:solidFill>
          <a:ln w="28549">
            <a:solidFill>
              <a:srgbClr val="3131CC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278130">
              <a:lnSpc>
                <a:spcPct val="100000"/>
              </a:lnSpc>
              <a:spcBef>
                <a:spcPts val="535"/>
              </a:spcBef>
            </a:pPr>
            <a:r>
              <a:rPr sz="1600" spc="-5" dirty="0">
                <a:latin typeface="Times New Roman"/>
                <a:cs typeface="Times New Roman"/>
              </a:rPr>
              <a:t>Cut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over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69522" y="4504156"/>
            <a:ext cx="758825" cy="100965"/>
            <a:chOff x="2069522" y="4504156"/>
            <a:chExt cx="758825" cy="100965"/>
          </a:xfrm>
        </p:grpSpPr>
        <p:sp>
          <p:nvSpPr>
            <p:cNvPr id="13" name="object 13"/>
            <p:cNvSpPr/>
            <p:nvPr/>
          </p:nvSpPr>
          <p:spPr>
            <a:xfrm>
              <a:off x="2069522" y="4537649"/>
              <a:ext cx="672465" cy="33655"/>
            </a:xfrm>
            <a:custGeom>
              <a:avLst/>
              <a:gdLst/>
              <a:ahLst/>
              <a:cxnLst/>
              <a:rect l="l" t="t" r="r" b="b"/>
              <a:pathLst>
                <a:path w="672464" h="33654">
                  <a:moveTo>
                    <a:pt x="671904" y="33492"/>
                  </a:moveTo>
                  <a:lnTo>
                    <a:pt x="0" y="33492"/>
                  </a:lnTo>
                  <a:lnTo>
                    <a:pt x="0" y="0"/>
                  </a:lnTo>
                  <a:lnTo>
                    <a:pt x="671904" y="0"/>
                  </a:lnTo>
                  <a:lnTo>
                    <a:pt x="671904" y="3349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4870" y="4504156"/>
              <a:ext cx="103476" cy="10047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4112831" y="4504156"/>
            <a:ext cx="758825" cy="100965"/>
            <a:chOff x="4112831" y="4504156"/>
            <a:chExt cx="758825" cy="100965"/>
          </a:xfrm>
        </p:grpSpPr>
        <p:sp>
          <p:nvSpPr>
            <p:cNvPr id="16" name="object 16"/>
            <p:cNvSpPr/>
            <p:nvPr/>
          </p:nvSpPr>
          <p:spPr>
            <a:xfrm>
              <a:off x="4112831" y="4537649"/>
              <a:ext cx="673735" cy="33655"/>
            </a:xfrm>
            <a:custGeom>
              <a:avLst/>
              <a:gdLst/>
              <a:ahLst/>
              <a:cxnLst/>
              <a:rect l="l" t="t" r="r" b="b"/>
              <a:pathLst>
                <a:path w="673735" h="33654">
                  <a:moveTo>
                    <a:pt x="673283" y="33492"/>
                  </a:moveTo>
                  <a:lnTo>
                    <a:pt x="0" y="33492"/>
                  </a:lnTo>
                  <a:lnTo>
                    <a:pt x="0" y="0"/>
                  </a:lnTo>
                  <a:lnTo>
                    <a:pt x="673283" y="0"/>
                  </a:lnTo>
                  <a:lnTo>
                    <a:pt x="673283" y="3349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8179" y="4504156"/>
              <a:ext cx="103476" cy="100477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6208567" y="4504156"/>
            <a:ext cx="758825" cy="100965"/>
            <a:chOff x="6208567" y="4504156"/>
            <a:chExt cx="758825" cy="100965"/>
          </a:xfrm>
        </p:grpSpPr>
        <p:sp>
          <p:nvSpPr>
            <p:cNvPr id="19" name="object 19"/>
            <p:cNvSpPr/>
            <p:nvPr/>
          </p:nvSpPr>
          <p:spPr>
            <a:xfrm>
              <a:off x="6208567" y="4537649"/>
              <a:ext cx="672465" cy="33655"/>
            </a:xfrm>
            <a:custGeom>
              <a:avLst/>
              <a:gdLst/>
              <a:ahLst/>
              <a:cxnLst/>
              <a:rect l="l" t="t" r="r" b="b"/>
              <a:pathLst>
                <a:path w="672465" h="33654">
                  <a:moveTo>
                    <a:pt x="671903" y="33492"/>
                  </a:moveTo>
                  <a:lnTo>
                    <a:pt x="0" y="33492"/>
                  </a:lnTo>
                  <a:lnTo>
                    <a:pt x="0" y="0"/>
                  </a:lnTo>
                  <a:lnTo>
                    <a:pt x="671903" y="0"/>
                  </a:lnTo>
                  <a:lnTo>
                    <a:pt x="671903" y="3349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3915" y="4504156"/>
              <a:ext cx="103476" cy="100477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750541" y="3546252"/>
            <a:ext cx="7588250" cy="603250"/>
          </a:xfrm>
          <a:custGeom>
            <a:avLst/>
            <a:gdLst/>
            <a:ahLst/>
            <a:cxnLst/>
            <a:rect l="l" t="t" r="r" b="b"/>
            <a:pathLst>
              <a:path w="7588250" h="603250">
                <a:moveTo>
                  <a:pt x="0" y="602874"/>
                </a:moveTo>
                <a:lnTo>
                  <a:pt x="10177" y="548784"/>
                </a:lnTo>
                <a:lnTo>
                  <a:pt x="39523" y="497836"/>
                </a:lnTo>
                <a:lnTo>
                  <a:pt x="86255" y="450891"/>
                </a:lnTo>
                <a:lnTo>
                  <a:pt x="148589" y="408808"/>
                </a:lnTo>
                <a:lnTo>
                  <a:pt x="185050" y="389858"/>
                </a:lnTo>
                <a:lnTo>
                  <a:pt x="224743" y="372448"/>
                </a:lnTo>
                <a:lnTo>
                  <a:pt x="267444" y="356683"/>
                </a:lnTo>
                <a:lnTo>
                  <a:pt x="312933" y="342671"/>
                </a:lnTo>
                <a:lnTo>
                  <a:pt x="360985" y="330519"/>
                </a:lnTo>
                <a:lnTo>
                  <a:pt x="411377" y="320337"/>
                </a:lnTo>
                <a:lnTo>
                  <a:pt x="463889" y="312229"/>
                </a:lnTo>
                <a:lnTo>
                  <a:pt x="518294" y="306305"/>
                </a:lnTo>
                <a:lnTo>
                  <a:pt x="574372" y="302672"/>
                </a:lnTo>
                <a:lnTo>
                  <a:pt x="631899" y="301437"/>
                </a:lnTo>
                <a:lnTo>
                  <a:pt x="3160856" y="301437"/>
                </a:lnTo>
                <a:lnTo>
                  <a:pt x="3218394" y="300202"/>
                </a:lnTo>
                <a:lnTo>
                  <a:pt x="3274506" y="296569"/>
                </a:lnTo>
                <a:lnTo>
                  <a:pt x="3328966" y="290645"/>
                </a:lnTo>
                <a:lnTo>
                  <a:pt x="3381548" y="282537"/>
                </a:lnTo>
                <a:lnTo>
                  <a:pt x="3432026" y="272355"/>
                </a:lnTo>
                <a:lnTo>
                  <a:pt x="3480175" y="260203"/>
                </a:lnTo>
                <a:lnTo>
                  <a:pt x="3525769" y="246191"/>
                </a:lnTo>
                <a:lnTo>
                  <a:pt x="3568583" y="230426"/>
                </a:lnTo>
                <a:lnTo>
                  <a:pt x="3608390" y="213015"/>
                </a:lnTo>
                <a:lnTo>
                  <a:pt x="3644965" y="194066"/>
                </a:lnTo>
                <a:lnTo>
                  <a:pt x="3678082" y="173686"/>
                </a:lnTo>
                <a:lnTo>
                  <a:pt x="3733041" y="129065"/>
                </a:lnTo>
                <a:lnTo>
                  <a:pt x="3771460" y="80010"/>
                </a:lnTo>
                <a:lnTo>
                  <a:pt x="3791535" y="27384"/>
                </a:lnTo>
                <a:lnTo>
                  <a:pt x="3794130" y="0"/>
                </a:lnTo>
                <a:lnTo>
                  <a:pt x="3796711" y="27384"/>
                </a:lnTo>
                <a:lnTo>
                  <a:pt x="3816696" y="80010"/>
                </a:lnTo>
                <a:lnTo>
                  <a:pt x="3854958" y="129065"/>
                </a:lnTo>
                <a:lnTo>
                  <a:pt x="3909713" y="173686"/>
                </a:lnTo>
                <a:lnTo>
                  <a:pt x="3942719" y="194066"/>
                </a:lnTo>
                <a:lnTo>
                  <a:pt x="3979179" y="213015"/>
                </a:lnTo>
                <a:lnTo>
                  <a:pt x="4018872" y="230426"/>
                </a:lnTo>
                <a:lnTo>
                  <a:pt x="4061574" y="246191"/>
                </a:lnTo>
                <a:lnTo>
                  <a:pt x="4107061" y="260203"/>
                </a:lnTo>
                <a:lnTo>
                  <a:pt x="4155113" y="272355"/>
                </a:lnTo>
                <a:lnTo>
                  <a:pt x="4205506" y="282537"/>
                </a:lnTo>
                <a:lnTo>
                  <a:pt x="4258015" y="290645"/>
                </a:lnTo>
                <a:lnTo>
                  <a:pt x="4312420" y="296569"/>
                </a:lnTo>
                <a:lnTo>
                  <a:pt x="4368497" y="300202"/>
                </a:lnTo>
                <a:lnTo>
                  <a:pt x="4426023" y="301437"/>
                </a:lnTo>
                <a:lnTo>
                  <a:pt x="6954980" y="301437"/>
                </a:lnTo>
                <a:lnTo>
                  <a:pt x="7012519" y="302672"/>
                </a:lnTo>
                <a:lnTo>
                  <a:pt x="7068631" y="306305"/>
                </a:lnTo>
                <a:lnTo>
                  <a:pt x="7123091" y="312229"/>
                </a:lnTo>
                <a:lnTo>
                  <a:pt x="7175673" y="320337"/>
                </a:lnTo>
                <a:lnTo>
                  <a:pt x="7226151" y="330519"/>
                </a:lnTo>
                <a:lnTo>
                  <a:pt x="7274301" y="342671"/>
                </a:lnTo>
                <a:lnTo>
                  <a:pt x="7319894" y="356683"/>
                </a:lnTo>
                <a:lnTo>
                  <a:pt x="7362708" y="372448"/>
                </a:lnTo>
                <a:lnTo>
                  <a:pt x="7402515" y="389858"/>
                </a:lnTo>
                <a:lnTo>
                  <a:pt x="7439090" y="408808"/>
                </a:lnTo>
                <a:lnTo>
                  <a:pt x="7472207" y="429188"/>
                </a:lnTo>
                <a:lnTo>
                  <a:pt x="7527166" y="473809"/>
                </a:lnTo>
                <a:lnTo>
                  <a:pt x="7565585" y="522864"/>
                </a:lnTo>
                <a:lnTo>
                  <a:pt x="7585660" y="575490"/>
                </a:lnTo>
                <a:lnTo>
                  <a:pt x="7588253" y="602874"/>
                </a:lnTo>
              </a:path>
            </a:pathLst>
          </a:custGeom>
          <a:ln w="31724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88760" y="1391918"/>
            <a:ext cx="6899909" cy="2394585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532130" indent="-520065">
              <a:lnSpc>
                <a:spcPct val="100000"/>
              </a:lnSpc>
              <a:spcBef>
                <a:spcPts val="1310"/>
              </a:spcBef>
              <a:buChar char="o"/>
              <a:tabLst>
                <a:tab pos="532130" algn="l"/>
                <a:tab pos="532765" algn="l"/>
              </a:tabLst>
            </a:pPr>
            <a:r>
              <a:rPr sz="2600" spc="-5" dirty="0">
                <a:latin typeface="Calibri"/>
                <a:cs typeface="Calibri"/>
              </a:rPr>
              <a:t>Build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rapid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prototype</a:t>
            </a:r>
            <a:endParaRPr sz="2600">
              <a:latin typeface="Calibri"/>
              <a:cs typeface="Calibri"/>
            </a:endParaRPr>
          </a:p>
          <a:p>
            <a:pPr marL="532130" indent="-520065">
              <a:lnSpc>
                <a:spcPct val="100000"/>
              </a:lnSpc>
              <a:spcBef>
                <a:spcPts val="1210"/>
              </a:spcBef>
              <a:buChar char="o"/>
              <a:tabLst>
                <a:tab pos="532130" algn="l"/>
                <a:tab pos="532765" algn="l"/>
              </a:tabLst>
            </a:pPr>
            <a:r>
              <a:rPr sz="2600" spc="-5" dirty="0">
                <a:latin typeface="Calibri"/>
                <a:cs typeface="Calibri"/>
              </a:rPr>
              <a:t>Give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user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for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evaluation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&amp;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obtain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feedback</a:t>
            </a:r>
            <a:endParaRPr sz="2600">
              <a:latin typeface="Calibri"/>
              <a:cs typeface="Calibri"/>
            </a:endParaRPr>
          </a:p>
          <a:p>
            <a:pPr marL="588645" indent="-576580">
              <a:lnSpc>
                <a:spcPct val="100000"/>
              </a:lnSpc>
              <a:spcBef>
                <a:spcPts val="620"/>
              </a:spcBef>
              <a:buChar char="o"/>
              <a:tabLst>
                <a:tab pos="588645" algn="l"/>
                <a:tab pos="589280" algn="l"/>
              </a:tabLst>
            </a:pPr>
            <a:r>
              <a:rPr sz="2600" spc="-5" dirty="0">
                <a:latin typeface="Calibri"/>
                <a:cs typeface="Calibri"/>
              </a:rPr>
              <a:t>Prototype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refined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50">
              <a:latin typeface="Calibri"/>
              <a:cs typeface="Calibri"/>
            </a:endParaRPr>
          </a:p>
          <a:p>
            <a:pPr marL="1724025">
              <a:lnSpc>
                <a:spcPct val="100000"/>
              </a:lnSpc>
            </a:pPr>
            <a:r>
              <a:rPr sz="2600" spc="-5" dirty="0">
                <a:latin typeface="Calibri"/>
                <a:cs typeface="Calibri"/>
              </a:rPr>
              <a:t>With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active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participation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users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759769" y="95989"/>
            <a:ext cx="668655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5" dirty="0"/>
              <a:t>The</a:t>
            </a:r>
            <a:r>
              <a:rPr spc="-35" dirty="0"/>
              <a:t> </a:t>
            </a:r>
            <a:r>
              <a:rPr spc="-10" dirty="0"/>
              <a:t>Rapid</a:t>
            </a:r>
            <a:r>
              <a:rPr spc="-35" dirty="0"/>
              <a:t> </a:t>
            </a:r>
            <a:r>
              <a:rPr spc="-5" dirty="0"/>
              <a:t>Application</a:t>
            </a:r>
            <a:r>
              <a:rPr spc="-30" dirty="0"/>
              <a:t> </a:t>
            </a:r>
            <a:r>
              <a:rPr spc="-5" dirty="0"/>
              <a:t>Development </a:t>
            </a:r>
            <a:r>
              <a:rPr spc="-800" dirty="0"/>
              <a:t> </a:t>
            </a:r>
            <a:r>
              <a:rPr spc="-5" dirty="0"/>
              <a:t>(RAD)</a:t>
            </a:r>
            <a:r>
              <a:rPr spc="-10" dirty="0"/>
              <a:t> </a:t>
            </a:r>
            <a:r>
              <a:rPr spc="-5" dirty="0"/>
              <a:t>Model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259464" y="6125119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35C75"/>
                </a:solidFill>
                <a:latin typeface="Times New Roman"/>
                <a:cs typeface="Times New Roman"/>
              </a:rPr>
              <a:t>64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871219" y="2148526"/>
            <a:ext cx="193167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8470" algn="l"/>
              </a:tabLst>
            </a:pPr>
            <a:r>
              <a:rPr sz="2500" spc="-5" dirty="0">
                <a:latin typeface="Times New Roman"/>
                <a:cs typeface="Times New Roman"/>
              </a:rPr>
              <a:t>i</a:t>
            </a:r>
            <a:r>
              <a:rPr sz="2500" dirty="0">
                <a:latin typeface="Times New Roman"/>
                <a:cs typeface="Times New Roman"/>
              </a:rPr>
              <a:t>n	</a:t>
            </a:r>
            <a:r>
              <a:rPr sz="2500" spc="-5" dirty="0">
                <a:latin typeface="Times New Roman"/>
                <a:cs typeface="Times New Roman"/>
              </a:rPr>
              <a:t>th</a:t>
            </a:r>
            <a:r>
              <a:rPr sz="2500" dirty="0">
                <a:latin typeface="Times New Roman"/>
                <a:cs typeface="Times New Roman"/>
              </a:rPr>
              <a:t>e</a:t>
            </a:r>
            <a:r>
              <a:rPr sz="2500" spc="-7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Times New Roman"/>
                <a:cs typeface="Times New Roman"/>
              </a:rPr>
              <a:t>absence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69105" y="2148526"/>
            <a:ext cx="100076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8470" algn="l"/>
              </a:tabLst>
            </a:pPr>
            <a:r>
              <a:rPr sz="2500" dirty="0">
                <a:latin typeface="Times New Roman"/>
                <a:cs typeface="Times New Roman"/>
              </a:rPr>
              <a:t>of	user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8753" y="2146518"/>
            <a:ext cx="3810635" cy="8216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65"/>
              </a:spcBef>
              <a:tabLst>
                <a:tab pos="915669" algn="l"/>
              </a:tabLst>
            </a:pPr>
            <a:r>
              <a:rPr sz="2600" spc="-5" dirty="0">
                <a:latin typeface="Calibri"/>
                <a:cs typeface="Calibri"/>
              </a:rPr>
              <a:t>No</a:t>
            </a:r>
            <a:r>
              <a:rPr sz="2600" dirty="0">
                <a:latin typeface="Calibri"/>
                <a:cs typeface="Calibri"/>
              </a:rPr>
              <a:t>t	an </a:t>
            </a:r>
            <a:r>
              <a:rPr sz="2600" spc="-19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appropriate</a:t>
            </a:r>
            <a:r>
              <a:rPr sz="2600" spc="-270" dirty="0">
                <a:latin typeface="Calibri"/>
                <a:cs typeface="Calibri"/>
              </a:rPr>
              <a:t> </a:t>
            </a:r>
            <a:r>
              <a:rPr sz="3750" spc="-7" baseline="2222" dirty="0">
                <a:latin typeface="Times New Roman"/>
                <a:cs typeface="Times New Roman"/>
              </a:rPr>
              <a:t>model  </a:t>
            </a:r>
            <a:r>
              <a:rPr sz="2600" spc="-5" dirty="0">
                <a:latin typeface="Calibri"/>
                <a:cs typeface="Calibri"/>
              </a:rPr>
              <a:t>participation.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8753" y="3214278"/>
            <a:ext cx="7487284" cy="202183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1409065">
              <a:lnSpc>
                <a:spcPct val="101000"/>
              </a:lnSpc>
              <a:spcBef>
                <a:spcPts val="65"/>
              </a:spcBef>
              <a:tabLst>
                <a:tab pos="1945639" algn="l"/>
              </a:tabLst>
            </a:pPr>
            <a:r>
              <a:rPr sz="2600" spc="-5" dirty="0">
                <a:latin typeface="Calibri"/>
                <a:cs typeface="Calibri"/>
              </a:rPr>
              <a:t>Reusable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components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required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reduce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development	time.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</a:pPr>
            <a:r>
              <a:rPr sz="2600" spc="-5" dirty="0">
                <a:latin typeface="Calibri"/>
                <a:cs typeface="Calibri"/>
              </a:rPr>
              <a:t>Highly specialized </a:t>
            </a:r>
            <a:r>
              <a:rPr sz="2600" dirty="0">
                <a:latin typeface="Calibri"/>
                <a:cs typeface="Calibri"/>
              </a:rPr>
              <a:t>&amp; </a:t>
            </a:r>
            <a:r>
              <a:rPr sz="2600" spc="-5" dirty="0">
                <a:latin typeface="Calibri"/>
                <a:cs typeface="Calibri"/>
              </a:rPr>
              <a:t>skilled developers </a:t>
            </a:r>
            <a:r>
              <a:rPr sz="2600" dirty="0">
                <a:latin typeface="Calibri"/>
                <a:cs typeface="Calibri"/>
              </a:rPr>
              <a:t>are </a:t>
            </a:r>
            <a:r>
              <a:rPr sz="2600" spc="-5" dirty="0">
                <a:latin typeface="Calibri"/>
                <a:cs typeface="Calibri"/>
              </a:rPr>
              <a:t>required </a:t>
            </a:r>
            <a:r>
              <a:rPr sz="2600" dirty="0">
                <a:latin typeface="Calibri"/>
                <a:cs typeface="Calibri"/>
              </a:rPr>
              <a:t>and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such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developers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not easily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available.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46689" y="229961"/>
            <a:ext cx="668655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5" dirty="0"/>
              <a:t>The</a:t>
            </a:r>
            <a:r>
              <a:rPr spc="-35" dirty="0"/>
              <a:t> </a:t>
            </a:r>
            <a:r>
              <a:rPr spc="-10" dirty="0"/>
              <a:t>Rapid</a:t>
            </a:r>
            <a:r>
              <a:rPr spc="-35" dirty="0"/>
              <a:t> </a:t>
            </a:r>
            <a:r>
              <a:rPr spc="-5" dirty="0"/>
              <a:t>Application</a:t>
            </a:r>
            <a:r>
              <a:rPr spc="-30" dirty="0"/>
              <a:t> </a:t>
            </a:r>
            <a:r>
              <a:rPr spc="-5" dirty="0"/>
              <a:t>Development </a:t>
            </a:r>
            <a:r>
              <a:rPr spc="-800" dirty="0"/>
              <a:t> </a:t>
            </a:r>
            <a:r>
              <a:rPr spc="-5" dirty="0"/>
              <a:t>(RAD)</a:t>
            </a:r>
            <a:r>
              <a:rPr spc="-10" dirty="0"/>
              <a:t> </a:t>
            </a:r>
            <a:r>
              <a:rPr spc="-5" dirty="0"/>
              <a:t>Model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259464" y="6125119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035C75"/>
                </a:solidFill>
                <a:latin typeface="Times New Roman"/>
                <a:cs typeface="Times New Roman"/>
              </a:rPr>
              <a:t>65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595" y="1256808"/>
            <a:ext cx="36372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Spiral</a:t>
            </a:r>
            <a:r>
              <a:rPr spc="-85" dirty="0"/>
              <a:t> </a:t>
            </a:r>
            <a:r>
              <a:rPr spc="-5" dirty="0"/>
              <a:t>development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5586" y="1940504"/>
            <a:ext cx="8084184" cy="302196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78460" marR="5080" indent="-366395">
              <a:lnSpc>
                <a:spcPct val="101000"/>
              </a:lnSpc>
              <a:spcBef>
                <a:spcPts val="6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Times New Roman"/>
                <a:cs typeface="Times New Roman"/>
              </a:rPr>
              <a:t>Process is </a:t>
            </a:r>
            <a:r>
              <a:rPr sz="2600" dirty="0">
                <a:latin typeface="Times New Roman"/>
                <a:cs typeface="Times New Roman"/>
              </a:rPr>
              <a:t>represented </a:t>
            </a:r>
            <a:r>
              <a:rPr sz="2600" spc="-5" dirty="0">
                <a:latin typeface="Times New Roman"/>
                <a:cs typeface="Times New Roman"/>
              </a:rPr>
              <a:t>as </a:t>
            </a:r>
            <a:r>
              <a:rPr sz="2600" dirty="0">
                <a:latin typeface="Times New Roman"/>
                <a:cs typeface="Times New Roman"/>
              </a:rPr>
              <a:t>a </a:t>
            </a:r>
            <a:r>
              <a:rPr sz="2600" spc="-5" dirty="0">
                <a:latin typeface="Times New Roman"/>
                <a:cs typeface="Times New Roman"/>
              </a:rPr>
              <a:t>spiral </a:t>
            </a:r>
            <a:r>
              <a:rPr sz="2600" dirty="0">
                <a:latin typeface="Times New Roman"/>
                <a:cs typeface="Times New Roman"/>
              </a:rPr>
              <a:t>rather </a:t>
            </a:r>
            <a:r>
              <a:rPr sz="2600" spc="-5" dirty="0">
                <a:latin typeface="Times New Roman"/>
                <a:cs typeface="Times New Roman"/>
              </a:rPr>
              <a:t>than as </a:t>
            </a:r>
            <a:r>
              <a:rPr sz="2600" dirty="0">
                <a:latin typeface="Times New Roman"/>
                <a:cs typeface="Times New Roman"/>
              </a:rPr>
              <a:t>a </a:t>
            </a:r>
            <a:r>
              <a:rPr sz="2600" spc="-5" dirty="0">
                <a:latin typeface="Times New Roman"/>
                <a:cs typeface="Times New Roman"/>
              </a:rPr>
              <a:t>sequence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5" dirty="0">
                <a:latin typeface="Times New Roman"/>
                <a:cs typeface="Times New Roman"/>
              </a:rPr>
              <a:t> activities with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backtracking.</a:t>
            </a:r>
            <a:endParaRPr sz="2600">
              <a:latin typeface="Times New Roman"/>
              <a:cs typeface="Times New Roman"/>
            </a:endParaRPr>
          </a:p>
          <a:p>
            <a:pPr marL="378460" indent="-366395">
              <a:lnSpc>
                <a:spcPct val="100000"/>
              </a:lnSpc>
              <a:spcBef>
                <a:spcPts val="55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Times New Roman"/>
                <a:cs typeface="Times New Roman"/>
              </a:rPr>
              <a:t>Each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loop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in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the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spiral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represents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phase</a:t>
            </a:r>
            <a:r>
              <a:rPr sz="2600" spc="-5" dirty="0">
                <a:latin typeface="Times New Roman"/>
                <a:cs typeface="Times New Roman"/>
              </a:rPr>
              <a:t> in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the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process.</a:t>
            </a:r>
            <a:endParaRPr sz="2600">
              <a:latin typeface="Times New Roman"/>
              <a:cs typeface="Times New Roman"/>
            </a:endParaRPr>
          </a:p>
          <a:p>
            <a:pPr marL="378460" marR="129539" indent="-366395">
              <a:lnSpc>
                <a:spcPct val="101099"/>
              </a:lnSpc>
              <a:spcBef>
                <a:spcPts val="52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Times New Roman"/>
                <a:cs typeface="Times New Roman"/>
              </a:rPr>
              <a:t>No </a:t>
            </a:r>
            <a:r>
              <a:rPr sz="2600" dirty="0">
                <a:latin typeface="Times New Roman"/>
                <a:cs typeface="Times New Roman"/>
              </a:rPr>
              <a:t>fixed phases </a:t>
            </a:r>
            <a:r>
              <a:rPr sz="2600" spc="-5" dirty="0">
                <a:latin typeface="Times New Roman"/>
                <a:cs typeface="Times New Roman"/>
              </a:rPr>
              <a:t>such as specification </a:t>
            </a:r>
            <a:r>
              <a:rPr sz="2600" dirty="0">
                <a:latin typeface="Times New Roman"/>
                <a:cs typeface="Times New Roman"/>
              </a:rPr>
              <a:t>or design - </a:t>
            </a:r>
            <a:r>
              <a:rPr sz="2600" spc="-5" dirty="0">
                <a:latin typeface="Times New Roman"/>
                <a:cs typeface="Times New Roman"/>
              </a:rPr>
              <a:t>loops in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the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spiral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are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chosen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depending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on</a:t>
            </a:r>
            <a:r>
              <a:rPr sz="2600" spc="-5" dirty="0">
                <a:latin typeface="Times New Roman"/>
                <a:cs typeface="Times New Roman"/>
              </a:rPr>
              <a:t> what is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required.</a:t>
            </a:r>
            <a:endParaRPr sz="2600">
              <a:latin typeface="Times New Roman"/>
              <a:cs typeface="Times New Roman"/>
            </a:endParaRPr>
          </a:p>
          <a:p>
            <a:pPr marL="378460" marR="192405" indent="-366395">
              <a:lnSpc>
                <a:spcPct val="101099"/>
              </a:lnSpc>
              <a:spcBef>
                <a:spcPts val="51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10" dirty="0">
                <a:latin typeface="Times New Roman"/>
                <a:cs typeface="Times New Roman"/>
              </a:rPr>
              <a:t>Risks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are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explicitly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assessed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and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resolved</a:t>
            </a:r>
            <a:r>
              <a:rPr sz="2600" spc="-5" dirty="0">
                <a:latin typeface="Times New Roman"/>
                <a:cs typeface="Times New Roman"/>
              </a:rPr>
              <a:t> throughout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the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process.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2437" y="745299"/>
            <a:ext cx="68141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Spiral</a:t>
            </a:r>
            <a:r>
              <a:rPr spc="-20" dirty="0"/>
              <a:t> </a:t>
            </a:r>
            <a:r>
              <a:rPr spc="-10" dirty="0"/>
              <a:t>model</a:t>
            </a:r>
            <a:r>
              <a:rPr spc="-20" dirty="0"/>
              <a:t> </a:t>
            </a:r>
            <a:r>
              <a:rPr spc="-5" dirty="0"/>
              <a:t>of</a:t>
            </a:r>
            <a:r>
              <a:rPr spc="-20" dirty="0"/>
              <a:t> </a:t>
            </a:r>
            <a:r>
              <a:rPr spc="-10" dirty="0"/>
              <a:t>the</a:t>
            </a:r>
            <a:r>
              <a:rPr spc="-20" dirty="0"/>
              <a:t> </a:t>
            </a:r>
            <a:r>
              <a:rPr spc="-5" dirty="0"/>
              <a:t>software</a:t>
            </a:r>
            <a:r>
              <a:rPr spc="-20" dirty="0"/>
              <a:t> </a:t>
            </a:r>
            <a:r>
              <a:rPr spc="-5" dirty="0"/>
              <a:t>process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33400" y="1600200"/>
            <a:ext cx="8229600" cy="4876800"/>
            <a:chOff x="533400" y="1600200"/>
            <a:chExt cx="8229600" cy="4876800"/>
          </a:xfrm>
        </p:grpSpPr>
        <p:sp>
          <p:nvSpPr>
            <p:cNvPr id="10" name="object 10"/>
            <p:cNvSpPr/>
            <p:nvPr/>
          </p:nvSpPr>
          <p:spPr>
            <a:xfrm>
              <a:off x="533400" y="1600200"/>
              <a:ext cx="8229600" cy="4876800"/>
            </a:xfrm>
            <a:custGeom>
              <a:avLst/>
              <a:gdLst/>
              <a:ahLst/>
              <a:cxnLst/>
              <a:rect l="l" t="t" r="r" b="b"/>
              <a:pathLst>
                <a:path w="8229600" h="4876800">
                  <a:moveTo>
                    <a:pt x="8229599" y="4876799"/>
                  </a:moveTo>
                  <a:lnTo>
                    <a:pt x="0" y="4876799"/>
                  </a:lnTo>
                  <a:lnTo>
                    <a:pt x="0" y="0"/>
                  </a:lnTo>
                  <a:lnTo>
                    <a:pt x="8229599" y="0"/>
                  </a:lnTo>
                  <a:lnTo>
                    <a:pt x="8229599" y="4876799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800" y="1676400"/>
              <a:ext cx="6857999" cy="4665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595" y="1256808"/>
            <a:ext cx="4244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Spiral</a:t>
            </a:r>
            <a:r>
              <a:rPr spc="-45" dirty="0"/>
              <a:t> </a:t>
            </a:r>
            <a:r>
              <a:rPr spc="-10" dirty="0"/>
              <a:t>Model</a:t>
            </a:r>
            <a:r>
              <a:rPr spc="-50" dirty="0"/>
              <a:t> </a:t>
            </a:r>
            <a:r>
              <a:rPr spc="-5" dirty="0"/>
              <a:t>Strengths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5586" y="1940504"/>
            <a:ext cx="8109584" cy="402145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78460" marR="5080" indent="-366395">
              <a:lnSpc>
                <a:spcPct val="101000"/>
              </a:lnSpc>
              <a:spcBef>
                <a:spcPts val="6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Provides early indication of insurmountable risks, without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much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cost</a:t>
            </a:r>
            <a:endParaRPr sz="2600">
              <a:latin typeface="Calibri"/>
              <a:cs typeface="Calibri"/>
            </a:endParaRPr>
          </a:p>
          <a:p>
            <a:pPr marL="378460" marR="215265" indent="-366395">
              <a:lnSpc>
                <a:spcPct val="101099"/>
              </a:lnSpc>
              <a:spcBef>
                <a:spcPts val="52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Users see the system early because of rapid prototyping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tools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55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Critical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high-risk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functions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developed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first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55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design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does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not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have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perfect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55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Users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can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closely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tied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all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lifecycle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steps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55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Early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frequent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feedback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from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users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55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Cumulative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costs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assessed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frequently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01650" y="923628"/>
            <a:ext cx="4758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Spiral</a:t>
            </a:r>
            <a:r>
              <a:rPr spc="-45" dirty="0"/>
              <a:t> </a:t>
            </a:r>
            <a:r>
              <a:rPr spc="-10" dirty="0"/>
              <a:t>Model</a:t>
            </a:r>
            <a:r>
              <a:rPr spc="-50" dirty="0"/>
              <a:t> </a:t>
            </a:r>
            <a:r>
              <a:rPr spc="-5" dirty="0"/>
              <a:t>Weaknesses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1469" y="1422930"/>
            <a:ext cx="8230870" cy="43459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78460" marR="875665" indent="-366395">
              <a:lnSpc>
                <a:spcPts val="2780"/>
              </a:lnSpc>
              <a:spcBef>
                <a:spcPts val="47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Time spent for evaluating risks too large for small or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low-risk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projects</a:t>
            </a:r>
            <a:endParaRPr sz="2600">
              <a:latin typeface="Calibri"/>
              <a:cs typeface="Calibri"/>
            </a:endParaRPr>
          </a:p>
          <a:p>
            <a:pPr marL="378460" marR="889000" indent="-366395">
              <a:lnSpc>
                <a:spcPts val="2780"/>
              </a:lnSpc>
              <a:spcBef>
                <a:spcPts val="509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  <a:tab pos="4458335" algn="l"/>
              </a:tabLst>
            </a:pPr>
            <a:r>
              <a:rPr sz="2600" spc="-5" dirty="0">
                <a:latin typeface="Calibri"/>
                <a:cs typeface="Calibri"/>
              </a:rPr>
              <a:t>Time spent planning, resetting objectives, doing risk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analysis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5" dirty="0">
                <a:latin typeface="Calibri"/>
                <a:cs typeface="Calibri"/>
              </a:rPr>
              <a:t> prototyping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may	be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excessive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4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model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complex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Risk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assessment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expertise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required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Spiral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may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continue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indefinitely</a:t>
            </a:r>
            <a:endParaRPr sz="2600">
              <a:latin typeface="Calibri"/>
              <a:cs typeface="Calibri"/>
            </a:endParaRPr>
          </a:p>
          <a:p>
            <a:pPr marL="378460" marR="243204" indent="-366395">
              <a:lnSpc>
                <a:spcPts val="2780"/>
              </a:lnSpc>
              <a:spcBef>
                <a:spcPts val="55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Developers must be reassigned during non-development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phase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activities</a:t>
            </a:r>
            <a:endParaRPr sz="2600">
              <a:latin typeface="Calibri"/>
              <a:cs typeface="Calibri"/>
            </a:endParaRPr>
          </a:p>
          <a:p>
            <a:pPr marL="378460" marR="5080" indent="-366395">
              <a:lnSpc>
                <a:spcPts val="2780"/>
              </a:lnSpc>
              <a:spcBef>
                <a:spcPts val="51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10" dirty="0">
                <a:latin typeface="Calibri"/>
                <a:cs typeface="Calibri"/>
              </a:rPr>
              <a:t>May </a:t>
            </a:r>
            <a:r>
              <a:rPr sz="2600" spc="-5" dirty="0">
                <a:latin typeface="Calibri"/>
                <a:cs typeface="Calibri"/>
              </a:rPr>
              <a:t>be hard to define objective, verifiable milestones that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indicate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readiness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proceed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through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next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iteration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-3173" y="233989"/>
            <a:ext cx="8666480" cy="167893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spc="-5" dirty="0"/>
              <a:t>Differences </a:t>
            </a:r>
            <a:r>
              <a:rPr spc="-10" dirty="0"/>
              <a:t>Between the </a:t>
            </a:r>
            <a:r>
              <a:rPr spc="-5" dirty="0"/>
              <a:t>Exploratory Style </a:t>
            </a:r>
            <a:r>
              <a:rPr dirty="0"/>
              <a:t>and </a:t>
            </a:r>
            <a:r>
              <a:rPr spc="-800" dirty="0"/>
              <a:t> </a:t>
            </a:r>
            <a:r>
              <a:rPr spc="-10" dirty="0"/>
              <a:t>Modern </a:t>
            </a:r>
            <a:r>
              <a:rPr spc="-5" dirty="0"/>
              <a:t>Software Development Practices </a:t>
            </a:r>
            <a:r>
              <a:rPr dirty="0"/>
              <a:t> </a:t>
            </a:r>
            <a:r>
              <a:rPr spc="-5" dirty="0"/>
              <a:t>(CONT.)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-88784" y="2181047"/>
            <a:ext cx="8760460" cy="3627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indent="-359410">
              <a:lnSpc>
                <a:spcPts val="2750"/>
              </a:lnSpc>
              <a:spcBef>
                <a:spcPts val="100"/>
              </a:spcBef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exploratory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style,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ts val="2625"/>
              </a:lnSpc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errors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detected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only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during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testing,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ts val="2625"/>
              </a:lnSpc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Now,</a:t>
            </a:r>
            <a:endParaRPr sz="2400">
              <a:latin typeface="Calibri"/>
              <a:cs typeface="Calibri"/>
            </a:endParaRPr>
          </a:p>
          <a:p>
            <a:pPr marL="735330" marR="5080" lvl="1" indent="-322580">
              <a:lnSpc>
                <a:spcPts val="2620"/>
              </a:lnSpc>
              <a:spcBef>
                <a:spcPts val="175"/>
              </a:spcBef>
              <a:buSzPct val="83333"/>
              <a:buFont typeface="Segoe UI Symbol"/>
              <a:buChar char="⚫"/>
              <a:tabLst>
                <a:tab pos="804545" algn="l"/>
                <a:tab pos="805180" algn="l"/>
              </a:tabLst>
            </a:pPr>
            <a:r>
              <a:rPr dirty="0"/>
              <a:t>	</a:t>
            </a:r>
            <a:r>
              <a:rPr sz="2400" spc="-5" dirty="0">
                <a:latin typeface="Calibri"/>
                <a:cs typeface="Calibri"/>
              </a:rPr>
              <a:t>focus is on detecting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many errors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possible in each phase of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development.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930"/>
              </a:spcBef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effort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attention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now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paid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to: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750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requirements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specification.</a:t>
            </a:r>
            <a:endParaRPr sz="2400">
              <a:latin typeface="Calibri"/>
              <a:cs typeface="Calibri"/>
            </a:endParaRPr>
          </a:p>
          <a:p>
            <a:pPr marL="371475" indent="-359410">
              <a:lnSpc>
                <a:spcPct val="100000"/>
              </a:lnSpc>
              <a:spcBef>
                <a:spcPts val="990"/>
              </a:spcBef>
              <a:buSzPct val="93750"/>
              <a:buFont typeface="Segoe UI Symbol"/>
              <a:buChar char="⚫"/>
              <a:tabLst>
                <a:tab pos="371475" algn="l"/>
                <a:tab pos="372110" algn="l"/>
              </a:tabLst>
            </a:pPr>
            <a:r>
              <a:rPr sz="2400" spc="-5" dirty="0">
                <a:latin typeface="Calibri"/>
                <a:cs typeface="Calibri"/>
              </a:rPr>
              <a:t>Also,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now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distinct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design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phase:</a:t>
            </a:r>
            <a:endParaRPr sz="2400">
              <a:latin typeface="Calibri"/>
              <a:cs typeface="Calibri"/>
            </a:endParaRPr>
          </a:p>
          <a:p>
            <a:pPr marL="735330" lvl="1" indent="-323215">
              <a:lnSpc>
                <a:spcPct val="100000"/>
              </a:lnSpc>
              <a:spcBef>
                <a:spcPts val="750"/>
              </a:spcBef>
              <a:buSzPct val="83333"/>
              <a:buFont typeface="Segoe UI Symbol"/>
              <a:buChar char="⚫"/>
              <a:tabLst>
                <a:tab pos="735965" algn="l"/>
              </a:tabLst>
            </a:pPr>
            <a:r>
              <a:rPr sz="2400" spc="-5" dirty="0">
                <a:latin typeface="Calibri"/>
                <a:cs typeface="Calibri"/>
              </a:rPr>
              <a:t>standard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design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techniques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used.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595" y="1256808"/>
            <a:ext cx="4827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When</a:t>
            </a:r>
            <a:r>
              <a:rPr spc="-30" dirty="0"/>
              <a:t> </a:t>
            </a:r>
            <a:r>
              <a:rPr spc="-5" dirty="0"/>
              <a:t>to</a:t>
            </a:r>
            <a:r>
              <a:rPr spc="-30" dirty="0"/>
              <a:t> </a:t>
            </a:r>
            <a:r>
              <a:rPr spc="-5" dirty="0"/>
              <a:t>use</a:t>
            </a:r>
            <a:r>
              <a:rPr spc="-25" dirty="0"/>
              <a:t> </a:t>
            </a:r>
            <a:r>
              <a:rPr spc="-5" dirty="0"/>
              <a:t>Spiral</a:t>
            </a:r>
            <a:r>
              <a:rPr spc="-25" dirty="0"/>
              <a:t> </a:t>
            </a:r>
            <a:r>
              <a:rPr spc="-5" dirty="0"/>
              <a:t>Model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5930" y="1885482"/>
            <a:ext cx="7146925" cy="408241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77825" indent="-365760">
              <a:lnSpc>
                <a:spcPct val="100000"/>
              </a:lnSpc>
              <a:spcBef>
                <a:spcPts val="27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8460" algn="l"/>
              </a:tabLst>
            </a:pPr>
            <a:r>
              <a:rPr sz="2600" spc="-10" dirty="0">
                <a:latin typeface="Calibri"/>
                <a:cs typeface="Calibri"/>
              </a:rPr>
              <a:t>When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creation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of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prototype is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appropriate</a:t>
            </a:r>
            <a:endParaRPr sz="2600">
              <a:latin typeface="Calibri"/>
              <a:cs typeface="Calibri"/>
            </a:endParaRPr>
          </a:p>
          <a:p>
            <a:pPr marL="377825" indent="-365760">
              <a:lnSpc>
                <a:spcPct val="100000"/>
              </a:lnSpc>
              <a:spcBef>
                <a:spcPts val="17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8460" algn="l"/>
              </a:tabLst>
            </a:pPr>
            <a:r>
              <a:rPr sz="2600" spc="-10" dirty="0">
                <a:latin typeface="Calibri"/>
                <a:cs typeface="Calibri"/>
              </a:rPr>
              <a:t>When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costs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and risk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evaluation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is important</a:t>
            </a:r>
            <a:endParaRPr sz="2600">
              <a:latin typeface="Calibri"/>
              <a:cs typeface="Calibri"/>
            </a:endParaRPr>
          </a:p>
          <a:p>
            <a:pPr marL="377825" indent="-365760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8460" algn="l"/>
              </a:tabLst>
            </a:pPr>
            <a:r>
              <a:rPr sz="2600" spc="-10" dirty="0">
                <a:latin typeface="Calibri"/>
                <a:cs typeface="Calibri"/>
              </a:rPr>
              <a:t>For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medium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to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high-risk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projects</a:t>
            </a:r>
            <a:endParaRPr sz="2600">
              <a:latin typeface="Calibri"/>
              <a:cs typeface="Calibri"/>
            </a:endParaRPr>
          </a:p>
          <a:p>
            <a:pPr marL="377825" marR="5080" indent="-365760">
              <a:lnSpc>
                <a:spcPts val="2780"/>
              </a:lnSpc>
              <a:spcBef>
                <a:spcPts val="55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8460" algn="l"/>
              </a:tabLst>
            </a:pPr>
            <a:r>
              <a:rPr sz="2600" spc="-10" dirty="0">
                <a:latin typeface="Calibri"/>
                <a:cs typeface="Calibri"/>
              </a:rPr>
              <a:t>Long-term project commitment unwise because of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potential changes to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economic priorities</a:t>
            </a:r>
            <a:endParaRPr sz="2600">
              <a:latin typeface="Calibri"/>
              <a:cs typeface="Calibri"/>
            </a:endParaRPr>
          </a:p>
          <a:p>
            <a:pPr marL="377825" indent="-365760">
              <a:lnSpc>
                <a:spcPct val="100000"/>
              </a:lnSpc>
              <a:spcBef>
                <a:spcPts val="14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8460" algn="l"/>
              </a:tabLst>
            </a:pPr>
            <a:r>
              <a:rPr sz="2600" spc="-10" dirty="0">
                <a:latin typeface="Calibri"/>
                <a:cs typeface="Calibri"/>
              </a:rPr>
              <a:t>Users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are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unsure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of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their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needs</a:t>
            </a:r>
            <a:endParaRPr sz="2600">
              <a:latin typeface="Calibri"/>
              <a:cs typeface="Calibri"/>
            </a:endParaRPr>
          </a:p>
          <a:p>
            <a:pPr marL="377825" indent="-365760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8460" algn="l"/>
              </a:tabLst>
            </a:pPr>
            <a:r>
              <a:rPr sz="2600" spc="-10" dirty="0">
                <a:latin typeface="Calibri"/>
                <a:cs typeface="Calibri"/>
              </a:rPr>
              <a:t>Requirements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are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complex</a:t>
            </a:r>
            <a:endParaRPr sz="2600">
              <a:latin typeface="Calibri"/>
              <a:cs typeface="Calibri"/>
            </a:endParaRPr>
          </a:p>
          <a:p>
            <a:pPr marL="377825" indent="-365760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8460" algn="l"/>
              </a:tabLst>
            </a:pPr>
            <a:r>
              <a:rPr sz="2600" spc="-10" dirty="0">
                <a:latin typeface="Calibri"/>
                <a:cs typeface="Calibri"/>
              </a:rPr>
              <a:t>New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product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line</a:t>
            </a:r>
            <a:endParaRPr sz="2600">
              <a:latin typeface="Calibri"/>
              <a:cs typeface="Calibri"/>
            </a:endParaRPr>
          </a:p>
          <a:p>
            <a:pPr marL="377825" marR="503555" indent="-365760">
              <a:lnSpc>
                <a:spcPts val="2780"/>
              </a:lnSpc>
              <a:spcBef>
                <a:spcPts val="56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8460" algn="l"/>
              </a:tabLst>
            </a:pPr>
            <a:r>
              <a:rPr sz="2600" spc="-10" dirty="0">
                <a:latin typeface="Calibri"/>
                <a:cs typeface="Calibri"/>
              </a:rPr>
              <a:t>Significant changes </a:t>
            </a:r>
            <a:r>
              <a:rPr sz="2600" spc="-5" dirty="0">
                <a:latin typeface="Calibri"/>
                <a:cs typeface="Calibri"/>
              </a:rPr>
              <a:t>are </a:t>
            </a:r>
            <a:r>
              <a:rPr sz="2600" spc="-10" dirty="0">
                <a:latin typeface="Calibri"/>
                <a:cs typeface="Calibri"/>
              </a:rPr>
              <a:t>expected (research and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exploration)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595" y="851663"/>
            <a:ext cx="2712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Agile</a:t>
            </a:r>
            <a:r>
              <a:rPr spc="-90" dirty="0"/>
              <a:t> </a:t>
            </a:r>
            <a:r>
              <a:rPr spc="-5" dirty="0"/>
              <a:t>Methods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1516" y="1423530"/>
            <a:ext cx="7663180" cy="469836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78460" marR="1071880" indent="-366395">
              <a:lnSpc>
                <a:spcPts val="2780"/>
              </a:lnSpc>
              <a:spcBef>
                <a:spcPts val="47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Result from dissatisfaction with the overheads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involved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 design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methods.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BD0D9"/>
              </a:buClr>
              <a:buFont typeface="Segoe UI Symbol"/>
              <a:buChar char="⚫"/>
            </a:pPr>
            <a:endParaRPr sz="28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Software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Development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History:</a:t>
            </a:r>
            <a:endParaRPr sz="2600">
              <a:latin typeface="Calibri"/>
              <a:cs typeface="Calibri"/>
            </a:endParaRPr>
          </a:p>
          <a:p>
            <a:pPr marL="378460" marR="403225" indent="-366395">
              <a:lnSpc>
                <a:spcPts val="2780"/>
              </a:lnSpc>
              <a:spcBef>
                <a:spcPts val="55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During the 1970s, it was discovered that most large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software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development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projects failed.</a:t>
            </a:r>
            <a:endParaRPr sz="2600">
              <a:latin typeface="Calibri"/>
              <a:cs typeface="Calibri"/>
            </a:endParaRPr>
          </a:p>
          <a:p>
            <a:pPr marL="378460" marR="817244" indent="-366395">
              <a:lnSpc>
                <a:spcPts val="2780"/>
              </a:lnSpc>
              <a:spcBef>
                <a:spcPts val="51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During the 1980s, many of the reasons for those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failures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began to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be recognized.</a:t>
            </a:r>
            <a:endParaRPr sz="2600">
              <a:latin typeface="Calibri"/>
              <a:cs typeface="Calibri"/>
            </a:endParaRPr>
          </a:p>
          <a:p>
            <a:pPr marL="378460" marR="5080" indent="-366395">
              <a:lnSpc>
                <a:spcPts val="2780"/>
              </a:lnSpc>
              <a:spcBef>
                <a:spcPts val="51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In the 1990s, experiments </a:t>
            </a:r>
            <a:r>
              <a:rPr sz="2600" dirty="0">
                <a:latin typeface="Calibri"/>
                <a:cs typeface="Calibri"/>
              </a:rPr>
              <a:t>and </a:t>
            </a:r>
            <a:r>
              <a:rPr sz="2600" spc="-5" dirty="0">
                <a:latin typeface="Calibri"/>
                <a:cs typeface="Calibri"/>
              </a:rPr>
              <a:t>measurements were 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used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validate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individual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methods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prevent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failure.</a:t>
            </a:r>
            <a:endParaRPr sz="2600">
              <a:latin typeface="Calibri"/>
              <a:cs typeface="Calibri"/>
            </a:endParaRPr>
          </a:p>
          <a:p>
            <a:pPr marL="378460" marR="772160" indent="-366395">
              <a:lnSpc>
                <a:spcPts val="2780"/>
              </a:lnSpc>
              <a:spcBef>
                <a:spcPts val="51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current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decade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characterized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by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complete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processes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improve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success.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595" y="851663"/>
            <a:ext cx="6991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Project</a:t>
            </a:r>
            <a:r>
              <a:rPr spc="-20" dirty="0"/>
              <a:t> </a:t>
            </a:r>
            <a:r>
              <a:rPr spc="-5" dirty="0"/>
              <a:t>Failure</a:t>
            </a:r>
            <a:r>
              <a:rPr spc="-1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the</a:t>
            </a:r>
            <a:r>
              <a:rPr spc="-20" dirty="0"/>
              <a:t> </a:t>
            </a:r>
            <a:r>
              <a:rPr spc="-10" dirty="0"/>
              <a:t>trigger</a:t>
            </a:r>
            <a:r>
              <a:rPr spc="-20" dirty="0"/>
              <a:t> </a:t>
            </a:r>
            <a:r>
              <a:rPr spc="-5" dirty="0"/>
              <a:t>for</a:t>
            </a:r>
            <a:r>
              <a:rPr spc="-15" dirty="0"/>
              <a:t> </a:t>
            </a:r>
            <a:r>
              <a:rPr spc="-5" dirty="0"/>
              <a:t>Agility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1516" y="1423530"/>
            <a:ext cx="7673340" cy="238379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78460" marR="254000" indent="-366395">
              <a:lnSpc>
                <a:spcPts val="2780"/>
              </a:lnSpc>
              <a:spcBef>
                <a:spcPts val="47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One of the primary causes of project failure was the 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extended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period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time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it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took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develop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system.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3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Costs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escalated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requirements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changed.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BD0D9"/>
              </a:buClr>
              <a:buFont typeface="Segoe UI Symbol"/>
              <a:buChar char="⚫"/>
            </a:pPr>
            <a:endParaRPr sz="3150">
              <a:latin typeface="Calibri"/>
              <a:cs typeface="Calibri"/>
            </a:endParaRPr>
          </a:p>
          <a:p>
            <a:pPr marL="378460" marR="5080" indent="-366395">
              <a:lnSpc>
                <a:spcPts val="2780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Agile</a:t>
            </a:r>
            <a:r>
              <a:rPr sz="2600" spc="6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methods</a:t>
            </a:r>
            <a:r>
              <a:rPr sz="2600" spc="7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intend</a:t>
            </a:r>
            <a:r>
              <a:rPr sz="2600" spc="7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6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develop</a:t>
            </a:r>
            <a:r>
              <a:rPr sz="2600" spc="6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systems</a:t>
            </a:r>
            <a:r>
              <a:rPr sz="2600" spc="7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more 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quickly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with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limited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time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spent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analysis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design.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595" y="851663"/>
            <a:ext cx="3557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Agile</a:t>
            </a:r>
            <a:r>
              <a:rPr spc="-85" dirty="0"/>
              <a:t> </a:t>
            </a:r>
            <a:r>
              <a:rPr spc="-5" dirty="0"/>
              <a:t>Development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40050" y="1443038"/>
            <a:ext cx="3681413" cy="4554536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595" y="1256808"/>
            <a:ext cx="5398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-20" dirty="0"/>
              <a:t> </a:t>
            </a:r>
            <a:r>
              <a:rPr spc="-5" dirty="0"/>
              <a:t>is</a:t>
            </a:r>
            <a:r>
              <a:rPr spc="-20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spc="-5" dirty="0"/>
              <a:t>Agile</a:t>
            </a:r>
            <a:r>
              <a:rPr spc="-20" dirty="0"/>
              <a:t> </a:t>
            </a:r>
            <a:r>
              <a:rPr spc="-10" dirty="0"/>
              <a:t>method?</a:t>
            </a:r>
            <a:r>
              <a:rPr spc="-25" dirty="0"/>
              <a:t> </a:t>
            </a:r>
            <a:r>
              <a:rPr spc="-5" dirty="0"/>
              <a:t>(1)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1516" y="1742935"/>
            <a:ext cx="7612380" cy="317881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2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Focus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code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rather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than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design.</a:t>
            </a:r>
            <a:endParaRPr sz="2600">
              <a:latin typeface="Calibri"/>
              <a:cs typeface="Calibri"/>
            </a:endParaRPr>
          </a:p>
          <a:p>
            <a:pPr marL="378460" marR="1439545" indent="-366395">
              <a:lnSpc>
                <a:spcPts val="2780"/>
              </a:lnSpc>
              <a:spcBef>
                <a:spcPts val="55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Based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iterative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approach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software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development.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4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Intended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deliver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working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software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quickly.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Evolve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quickly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meet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changing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requirements.</a:t>
            </a:r>
            <a:endParaRPr sz="2600">
              <a:latin typeface="Calibri"/>
              <a:cs typeface="Calibri"/>
            </a:endParaRPr>
          </a:p>
          <a:p>
            <a:pPr marL="378460" marR="5080" indent="-366395" algn="just">
              <a:lnSpc>
                <a:spcPct val="89000"/>
              </a:lnSpc>
              <a:spcBef>
                <a:spcPts val="52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There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claims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that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agile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methods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probably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best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suited to small/medium-sized business systems or PC 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products.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595" y="775463"/>
            <a:ext cx="5354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-25" dirty="0"/>
              <a:t> </a:t>
            </a:r>
            <a:r>
              <a:rPr spc="-5" dirty="0"/>
              <a:t>is</a:t>
            </a:r>
            <a:r>
              <a:rPr spc="-20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dirty="0"/>
              <a:t>agile</a:t>
            </a:r>
            <a:r>
              <a:rPr spc="-20" dirty="0"/>
              <a:t> </a:t>
            </a:r>
            <a:r>
              <a:rPr spc="-10" dirty="0"/>
              <a:t>method?</a:t>
            </a:r>
            <a:r>
              <a:rPr spc="-25" dirty="0"/>
              <a:t> </a:t>
            </a:r>
            <a:r>
              <a:rPr spc="-5" dirty="0"/>
              <a:t>(2)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1516" y="1401306"/>
            <a:ext cx="7656830" cy="3662679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27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Agile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proponents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believe:</a:t>
            </a:r>
            <a:endParaRPr sz="2600">
              <a:latin typeface="Calibri"/>
              <a:cs typeface="Calibri"/>
            </a:endParaRPr>
          </a:p>
          <a:p>
            <a:pPr marL="378460" marR="687705" indent="-366395">
              <a:lnSpc>
                <a:spcPts val="2780"/>
              </a:lnSpc>
              <a:spcBef>
                <a:spcPts val="55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Current software development processes </a:t>
            </a:r>
            <a:r>
              <a:rPr sz="2600" dirty="0">
                <a:latin typeface="Calibri"/>
                <a:cs typeface="Calibri"/>
              </a:rPr>
              <a:t>are </a:t>
            </a:r>
            <a:r>
              <a:rPr sz="2600" spc="-5" dirty="0">
                <a:latin typeface="Calibri"/>
                <a:cs typeface="Calibri"/>
              </a:rPr>
              <a:t>too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heavyweight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or cumbersome</a:t>
            </a:r>
            <a:endParaRPr sz="2600">
              <a:latin typeface="Calibri"/>
              <a:cs typeface="Calibri"/>
            </a:endParaRPr>
          </a:p>
          <a:p>
            <a:pPr marL="378460" marR="5080" indent="-366395">
              <a:lnSpc>
                <a:spcPts val="2780"/>
              </a:lnSpc>
              <a:spcBef>
                <a:spcPts val="51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Too many things </a:t>
            </a:r>
            <a:r>
              <a:rPr sz="2600" dirty="0">
                <a:latin typeface="Calibri"/>
                <a:cs typeface="Calibri"/>
              </a:rPr>
              <a:t>are </a:t>
            </a:r>
            <a:r>
              <a:rPr sz="2600" spc="-5" dirty="0">
                <a:latin typeface="Calibri"/>
                <a:cs typeface="Calibri"/>
              </a:rPr>
              <a:t>done that </a:t>
            </a:r>
            <a:r>
              <a:rPr sz="2600" dirty="0">
                <a:latin typeface="Calibri"/>
                <a:cs typeface="Calibri"/>
              </a:rPr>
              <a:t>are </a:t>
            </a:r>
            <a:r>
              <a:rPr sz="2600" spc="-5" dirty="0">
                <a:latin typeface="Calibri"/>
                <a:cs typeface="Calibri"/>
              </a:rPr>
              <a:t>not directly related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software product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being produced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4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Current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software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development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too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rigid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Difficulty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with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incomplete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changing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requirements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Short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development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cycles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(Internet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applications)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10" dirty="0">
                <a:latin typeface="Calibri"/>
                <a:cs typeface="Calibri"/>
              </a:rPr>
              <a:t>More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active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customer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involvement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needed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595" y="775463"/>
            <a:ext cx="5354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-25" dirty="0"/>
              <a:t> </a:t>
            </a:r>
            <a:r>
              <a:rPr spc="-5" dirty="0"/>
              <a:t>is</a:t>
            </a:r>
            <a:r>
              <a:rPr spc="-20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dirty="0"/>
              <a:t>agile</a:t>
            </a:r>
            <a:r>
              <a:rPr spc="-20" dirty="0"/>
              <a:t> </a:t>
            </a:r>
            <a:r>
              <a:rPr spc="-10" dirty="0"/>
              <a:t>method?</a:t>
            </a:r>
            <a:r>
              <a:rPr spc="-25" dirty="0"/>
              <a:t> </a:t>
            </a:r>
            <a:r>
              <a:rPr spc="-5" dirty="0"/>
              <a:t>(3)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91516" y="1401306"/>
            <a:ext cx="5887720" cy="421513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27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Agile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methods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are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considered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7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Lightweight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People-based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rather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than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Plan-based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Several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agile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methods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No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single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agile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method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Extreme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Programming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(XP)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most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popular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No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single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definition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Agile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Manifesto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closest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definition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Set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principles</a:t>
            </a:r>
            <a:endParaRPr sz="2600">
              <a:latin typeface="Calibri"/>
              <a:cs typeface="Calibri"/>
            </a:endParaRPr>
          </a:p>
          <a:p>
            <a:pPr marL="378460" indent="-366395">
              <a:lnSpc>
                <a:spcPct val="100000"/>
              </a:lnSpc>
              <a:spcBef>
                <a:spcPts val="1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latin typeface="Calibri"/>
                <a:cs typeface="Calibri"/>
              </a:rPr>
              <a:t>Developed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by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Agile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Alliance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1725" y="880872"/>
            <a:ext cx="187578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Times New Roman"/>
                <a:cs typeface="Times New Roman"/>
              </a:rPr>
              <a:t>Customer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involvement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62600" y="880872"/>
            <a:ext cx="5015865" cy="10121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Times New Roman"/>
                <a:cs typeface="Times New Roman"/>
              </a:rPr>
              <a:t>The customer should </a:t>
            </a:r>
            <a:r>
              <a:rPr sz="1600" dirty="0">
                <a:latin typeface="Times New Roman"/>
                <a:cs typeface="Times New Roman"/>
              </a:rPr>
              <a:t>be </a:t>
            </a:r>
            <a:r>
              <a:rPr sz="1600" spc="-5" dirty="0">
                <a:latin typeface="Times New Roman"/>
                <a:cs typeface="Times New Roman"/>
              </a:rPr>
              <a:t>closely involved throughout the </a:t>
            </a:r>
            <a:r>
              <a:rPr sz="1600" dirty="0">
                <a:latin typeface="Times New Roman"/>
                <a:cs typeface="Times New Roman"/>
              </a:rPr>
              <a:t> development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process.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Their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role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is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provide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prioritise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new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system </a:t>
            </a:r>
            <a:r>
              <a:rPr sz="1600" dirty="0">
                <a:latin typeface="Times New Roman"/>
                <a:cs typeface="Times New Roman"/>
              </a:rPr>
              <a:t>requirements </a:t>
            </a:r>
            <a:r>
              <a:rPr sz="1600" spc="-5" dirty="0">
                <a:latin typeface="Times New Roman"/>
                <a:cs typeface="Times New Roman"/>
              </a:rPr>
              <a:t>and to evaluate the iterations </a:t>
            </a:r>
            <a:r>
              <a:rPr sz="1600" dirty="0">
                <a:latin typeface="Times New Roman"/>
                <a:cs typeface="Times New Roman"/>
              </a:rPr>
              <a:t>of </a:t>
            </a:r>
            <a:r>
              <a:rPr sz="1600" spc="-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system.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1725" y="2046721"/>
            <a:ext cx="1712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Incremental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delivery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62600" y="2046721"/>
            <a:ext cx="502158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Times New Roman"/>
                <a:cs typeface="Times New Roman"/>
              </a:rPr>
              <a:t>The software is </a:t>
            </a:r>
            <a:r>
              <a:rPr sz="1600" dirty="0">
                <a:latin typeface="Times New Roman"/>
                <a:cs typeface="Times New Roman"/>
              </a:rPr>
              <a:t>developed </a:t>
            </a:r>
            <a:r>
              <a:rPr sz="1600" spc="-5" dirty="0">
                <a:latin typeface="Times New Roman"/>
                <a:cs typeface="Times New Roman"/>
              </a:rPr>
              <a:t>in increments with the customer 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specifying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requirements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included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each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increment.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1725" y="2888722"/>
            <a:ext cx="15487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Times New Roman"/>
                <a:cs typeface="Times New Roman"/>
              </a:rPr>
              <a:t>People</a:t>
            </a:r>
            <a:r>
              <a:rPr sz="1600" spc="-5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not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process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62600" y="2888722"/>
            <a:ext cx="499173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Times New Roman"/>
                <a:cs typeface="Times New Roman"/>
              </a:rPr>
              <a:t>The skills </a:t>
            </a:r>
            <a:r>
              <a:rPr sz="1600" dirty="0">
                <a:latin typeface="Times New Roman"/>
                <a:cs typeface="Times New Roman"/>
              </a:rPr>
              <a:t>of </a:t>
            </a:r>
            <a:r>
              <a:rPr sz="1600" spc="-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development </a:t>
            </a:r>
            <a:r>
              <a:rPr sz="1600" spc="-5" dirty="0">
                <a:latin typeface="Times New Roman"/>
                <a:cs typeface="Times New Roman"/>
              </a:rPr>
              <a:t>team should </a:t>
            </a:r>
            <a:r>
              <a:rPr sz="1600" dirty="0">
                <a:latin typeface="Times New Roman"/>
                <a:cs typeface="Times New Roman"/>
              </a:rPr>
              <a:t>be recognised </a:t>
            </a:r>
            <a:r>
              <a:rPr sz="1600" spc="-5" dirty="0">
                <a:latin typeface="Times New Roman"/>
                <a:cs typeface="Times New Roman"/>
              </a:rPr>
              <a:t>and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exploited. The team should </a:t>
            </a:r>
            <a:r>
              <a:rPr sz="1600" dirty="0">
                <a:latin typeface="Times New Roman"/>
                <a:cs typeface="Times New Roman"/>
              </a:rPr>
              <a:t>be </a:t>
            </a:r>
            <a:r>
              <a:rPr sz="1600" spc="-5" dirty="0">
                <a:latin typeface="Times New Roman"/>
                <a:cs typeface="Times New Roman"/>
              </a:rPr>
              <a:t>left to </a:t>
            </a:r>
            <a:r>
              <a:rPr sz="1600" dirty="0">
                <a:latin typeface="Times New Roman"/>
                <a:cs typeface="Times New Roman"/>
              </a:rPr>
              <a:t>develop </a:t>
            </a:r>
            <a:r>
              <a:rPr sz="1600" spc="-5" dirty="0">
                <a:latin typeface="Times New Roman"/>
                <a:cs typeface="Times New Roman"/>
              </a:rPr>
              <a:t>their </a:t>
            </a:r>
            <a:r>
              <a:rPr sz="1600" dirty="0">
                <a:latin typeface="Times New Roman"/>
                <a:cs typeface="Times New Roman"/>
              </a:rPr>
              <a:t>own </a:t>
            </a:r>
            <a:r>
              <a:rPr sz="1600" spc="-5" dirty="0">
                <a:latin typeface="Times New Roman"/>
                <a:cs typeface="Times New Roman"/>
              </a:rPr>
              <a:t>ways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of</a:t>
            </a:r>
            <a:r>
              <a:rPr sz="1600" spc="-5" dirty="0">
                <a:latin typeface="Times New Roman"/>
                <a:cs typeface="Times New Roman"/>
              </a:rPr>
              <a:t> working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without </a:t>
            </a:r>
            <a:r>
              <a:rPr sz="1600" dirty="0">
                <a:latin typeface="Times New Roman"/>
                <a:cs typeface="Times New Roman"/>
              </a:rPr>
              <a:t>prescriptive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processes.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1725" y="4054572"/>
            <a:ext cx="1370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Times New Roman"/>
                <a:cs typeface="Times New Roman"/>
              </a:rPr>
              <a:t>Embrace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change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62600" y="4054572"/>
            <a:ext cx="4667250" cy="5168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Times New Roman"/>
                <a:cs typeface="Times New Roman"/>
              </a:rPr>
              <a:t>Expect the system </a:t>
            </a:r>
            <a:r>
              <a:rPr sz="1600" dirty="0">
                <a:latin typeface="Times New Roman"/>
                <a:cs typeface="Times New Roman"/>
              </a:rPr>
              <a:t>requirements </a:t>
            </a:r>
            <a:r>
              <a:rPr sz="1600" spc="-5" dirty="0">
                <a:latin typeface="Times New Roman"/>
                <a:cs typeface="Times New Roman"/>
              </a:rPr>
              <a:t>to change and </a:t>
            </a:r>
            <a:r>
              <a:rPr sz="1600" dirty="0">
                <a:latin typeface="Times New Roman"/>
                <a:cs typeface="Times New Roman"/>
              </a:rPr>
              <a:t>design </a:t>
            </a:r>
            <a:r>
              <a:rPr sz="1600" spc="-5" dirty="0">
                <a:latin typeface="Times New Roman"/>
                <a:cs typeface="Times New Roman"/>
              </a:rPr>
              <a:t>the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system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so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that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it can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accommodate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these changes.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1725" y="4896572"/>
            <a:ext cx="16217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Times New Roman"/>
                <a:cs typeface="Times New Roman"/>
              </a:rPr>
              <a:t>Maintain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simplicity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62600" y="4896572"/>
            <a:ext cx="502729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just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latin typeface="Times New Roman"/>
                <a:cs typeface="Times New Roman"/>
              </a:rPr>
              <a:t>Focus </a:t>
            </a:r>
            <a:r>
              <a:rPr sz="1600" dirty="0">
                <a:latin typeface="Times New Roman"/>
                <a:cs typeface="Times New Roman"/>
              </a:rPr>
              <a:t>on </a:t>
            </a:r>
            <a:r>
              <a:rPr sz="1600" spc="-5" dirty="0">
                <a:latin typeface="Times New Roman"/>
                <a:cs typeface="Times New Roman"/>
              </a:rPr>
              <a:t>simplicity in </a:t>
            </a:r>
            <a:r>
              <a:rPr sz="1600" dirty="0">
                <a:latin typeface="Times New Roman"/>
                <a:cs typeface="Times New Roman"/>
              </a:rPr>
              <a:t>both </a:t>
            </a:r>
            <a:r>
              <a:rPr sz="1600" spc="-5" dirty="0">
                <a:latin typeface="Times New Roman"/>
                <a:cs typeface="Times New Roman"/>
              </a:rPr>
              <a:t>the software </a:t>
            </a:r>
            <a:r>
              <a:rPr sz="1600" dirty="0">
                <a:latin typeface="Times New Roman"/>
                <a:cs typeface="Times New Roman"/>
              </a:rPr>
              <a:t>being developed </a:t>
            </a:r>
            <a:r>
              <a:rPr sz="1600" spc="-5" dirty="0">
                <a:latin typeface="Times New Roman"/>
                <a:cs typeface="Times New Roman"/>
              </a:rPr>
              <a:t>and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 the </a:t>
            </a:r>
            <a:r>
              <a:rPr sz="1600" dirty="0">
                <a:latin typeface="Times New Roman"/>
                <a:cs typeface="Times New Roman"/>
              </a:rPr>
              <a:t>development process used. </a:t>
            </a:r>
            <a:r>
              <a:rPr sz="1600" spc="-5" dirty="0">
                <a:latin typeface="Times New Roman"/>
                <a:cs typeface="Times New Roman"/>
              </a:rPr>
              <a:t>Wherever </a:t>
            </a:r>
            <a:r>
              <a:rPr sz="1600" dirty="0">
                <a:latin typeface="Times New Roman"/>
                <a:cs typeface="Times New Roman"/>
              </a:rPr>
              <a:t>possible, </a:t>
            </a:r>
            <a:r>
              <a:rPr sz="1600" spc="-5" dirty="0">
                <a:latin typeface="Times New Roman"/>
                <a:cs typeface="Times New Roman"/>
              </a:rPr>
              <a:t>actively </a:t>
            </a:r>
            <a:r>
              <a:rPr sz="1600" spc="-3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work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to eliminate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complexity </a:t>
            </a:r>
            <a:r>
              <a:rPr sz="1600" dirty="0">
                <a:latin typeface="Times New Roman"/>
                <a:cs typeface="Times New Roman"/>
              </a:rPr>
              <a:t>from</a:t>
            </a:r>
            <a:r>
              <a:rPr sz="1600" spc="-5" dirty="0">
                <a:latin typeface="Times New Roman"/>
                <a:cs typeface="Times New Roman"/>
              </a:rPr>
              <a:t> the system.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595" y="699263"/>
            <a:ext cx="6599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-10" dirty="0"/>
              <a:t> </a:t>
            </a:r>
            <a:r>
              <a:rPr dirty="0"/>
              <a:t>are</a:t>
            </a:r>
            <a:r>
              <a:rPr spc="-10" dirty="0"/>
              <a:t> the</a:t>
            </a:r>
            <a:r>
              <a:rPr spc="-15" dirty="0"/>
              <a:t> </a:t>
            </a:r>
            <a:r>
              <a:rPr spc="-5" dirty="0"/>
              <a:t>Agile</a:t>
            </a:r>
            <a:r>
              <a:rPr spc="-10" dirty="0"/>
              <a:t> </a:t>
            </a:r>
            <a:r>
              <a:rPr dirty="0"/>
              <a:t>Methodologies</a:t>
            </a:r>
            <a:r>
              <a:rPr sz="3200" dirty="0">
                <a:solidFill>
                  <a:srgbClr val="04617A"/>
                </a:solidFill>
              </a:rPr>
              <a:t>?</a:t>
            </a:r>
            <a:endParaRPr sz="3200"/>
          </a:p>
        </p:txBody>
      </p:sp>
      <p:sp>
        <p:nvSpPr>
          <p:cNvPr id="9" name="object 9"/>
          <p:cNvSpPr txBox="1"/>
          <p:nvPr/>
        </p:nvSpPr>
        <p:spPr>
          <a:xfrm>
            <a:off x="1166812" y="1397576"/>
            <a:ext cx="6936740" cy="431673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640"/>
              </a:spcBef>
            </a:pPr>
            <a:r>
              <a:rPr sz="2400" spc="-5" dirty="0">
                <a:latin typeface="Calibri"/>
                <a:cs typeface="Calibri"/>
              </a:rPr>
              <a:t>EXtreme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Programming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received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most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attention,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but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here is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list:</a:t>
            </a:r>
            <a:endParaRPr sz="2400">
              <a:latin typeface="Calibri"/>
              <a:cs typeface="Calibri"/>
            </a:endParaRPr>
          </a:p>
          <a:p>
            <a:pPr marL="571500" indent="-310515">
              <a:lnSpc>
                <a:spcPts val="2600"/>
              </a:lnSpc>
              <a:spcBef>
                <a:spcPts val="1780"/>
              </a:spcBef>
              <a:buSzPct val="85416"/>
              <a:buFont typeface="Segoe UI Symbol"/>
              <a:buChar char="□"/>
              <a:tabLst>
                <a:tab pos="570865" algn="l"/>
                <a:tab pos="571500" algn="l"/>
              </a:tabLst>
            </a:pPr>
            <a:r>
              <a:rPr sz="2400" spc="-5" dirty="0">
                <a:latin typeface="Calibri"/>
                <a:cs typeface="Calibri"/>
              </a:rPr>
              <a:t>XP</a:t>
            </a:r>
            <a:endParaRPr sz="2400">
              <a:latin typeface="Calibri"/>
              <a:cs typeface="Calibri"/>
            </a:endParaRPr>
          </a:p>
          <a:p>
            <a:pPr marL="571500" indent="-310515">
              <a:lnSpc>
                <a:spcPts val="2605"/>
              </a:lnSpc>
              <a:buSzPct val="85416"/>
              <a:buFont typeface="Segoe UI Symbol"/>
              <a:buChar char="□"/>
              <a:tabLst>
                <a:tab pos="570865" algn="l"/>
                <a:tab pos="571500" algn="l"/>
              </a:tabLst>
            </a:pPr>
            <a:r>
              <a:rPr sz="2400" spc="-5" dirty="0">
                <a:latin typeface="Calibri"/>
                <a:cs typeface="Calibri"/>
              </a:rPr>
              <a:t>SCRUM</a:t>
            </a:r>
            <a:endParaRPr sz="2400">
              <a:latin typeface="Calibri"/>
              <a:cs typeface="Calibri"/>
            </a:endParaRPr>
          </a:p>
          <a:p>
            <a:pPr marL="571500" indent="-310515">
              <a:lnSpc>
                <a:spcPct val="100000"/>
              </a:lnSpc>
              <a:spcBef>
                <a:spcPts val="155"/>
              </a:spcBef>
              <a:buSzPct val="85416"/>
              <a:buFont typeface="Segoe UI Symbol"/>
              <a:buChar char="□"/>
              <a:tabLst>
                <a:tab pos="570865" algn="l"/>
                <a:tab pos="571500" algn="l"/>
              </a:tabLst>
            </a:pPr>
            <a:r>
              <a:rPr sz="2400" spc="-5" dirty="0">
                <a:latin typeface="Calibri"/>
                <a:cs typeface="Calibri"/>
              </a:rPr>
              <a:t>DSDM</a:t>
            </a:r>
            <a:endParaRPr sz="2400">
              <a:latin typeface="Calibri"/>
              <a:cs typeface="Calibri"/>
            </a:endParaRPr>
          </a:p>
          <a:p>
            <a:pPr marL="571500" indent="-310515">
              <a:lnSpc>
                <a:spcPts val="2620"/>
              </a:lnSpc>
              <a:spcBef>
                <a:spcPts val="195"/>
              </a:spcBef>
              <a:buSzPct val="85416"/>
              <a:buFont typeface="Segoe UI Symbol"/>
              <a:buChar char="□"/>
              <a:tabLst>
                <a:tab pos="570865" algn="l"/>
                <a:tab pos="571500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Crystal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Family</a:t>
            </a:r>
            <a:endParaRPr sz="2400">
              <a:latin typeface="Calibri"/>
              <a:cs typeface="Calibri"/>
            </a:endParaRPr>
          </a:p>
          <a:p>
            <a:pPr marL="571500" indent="-310515">
              <a:lnSpc>
                <a:spcPts val="2345"/>
              </a:lnSpc>
              <a:buSzPct val="85416"/>
              <a:buFont typeface="Segoe UI Symbol"/>
              <a:buChar char="□"/>
              <a:tabLst>
                <a:tab pos="570865" algn="l"/>
                <a:tab pos="571500" algn="l"/>
              </a:tabLst>
            </a:pPr>
            <a:r>
              <a:rPr sz="2400" spc="-5" dirty="0">
                <a:latin typeface="Calibri"/>
                <a:cs typeface="Calibri"/>
              </a:rPr>
              <a:t>ASD</a:t>
            </a:r>
            <a:endParaRPr sz="2400">
              <a:latin typeface="Calibri"/>
              <a:cs typeface="Calibri"/>
            </a:endParaRPr>
          </a:p>
          <a:p>
            <a:pPr marL="571500" indent="-310515">
              <a:lnSpc>
                <a:spcPts val="2325"/>
              </a:lnSpc>
              <a:buSzPct val="85416"/>
              <a:buFont typeface="Segoe UI Symbol"/>
              <a:buChar char="□"/>
              <a:tabLst>
                <a:tab pos="570865" algn="l"/>
                <a:tab pos="571500" algn="l"/>
              </a:tabLst>
            </a:pPr>
            <a:r>
              <a:rPr sz="2400" spc="-5" dirty="0">
                <a:latin typeface="Calibri"/>
                <a:cs typeface="Calibri"/>
              </a:rPr>
              <a:t>FDD</a:t>
            </a:r>
            <a:endParaRPr sz="2400">
              <a:latin typeface="Calibri"/>
              <a:cs typeface="Calibri"/>
            </a:endParaRPr>
          </a:p>
          <a:p>
            <a:pPr marL="571500" indent="-310515">
              <a:lnSpc>
                <a:spcPts val="2605"/>
              </a:lnSpc>
              <a:buSzPct val="85416"/>
              <a:buFont typeface="Segoe UI Symbol"/>
              <a:buChar char="□"/>
              <a:tabLst>
                <a:tab pos="570865" algn="l"/>
                <a:tab pos="571500" algn="l"/>
              </a:tabLst>
            </a:pPr>
            <a:r>
              <a:rPr sz="2400" dirty="0">
                <a:latin typeface="Calibri"/>
                <a:cs typeface="Calibri"/>
              </a:rPr>
              <a:t>dX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(agile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RUP)</a:t>
            </a:r>
            <a:endParaRPr sz="2400">
              <a:latin typeface="Calibri"/>
              <a:cs typeface="Calibri"/>
            </a:endParaRPr>
          </a:p>
          <a:p>
            <a:pPr marL="571500" indent="-310515">
              <a:lnSpc>
                <a:spcPct val="100000"/>
              </a:lnSpc>
              <a:spcBef>
                <a:spcPts val="155"/>
              </a:spcBef>
              <a:buSzPct val="85416"/>
              <a:buFont typeface="Segoe UI Symbol"/>
              <a:buChar char="□"/>
              <a:tabLst>
                <a:tab pos="570865" algn="l"/>
                <a:tab pos="571500" algn="l"/>
              </a:tabLst>
            </a:pPr>
            <a:r>
              <a:rPr sz="2400" spc="-5" dirty="0">
                <a:latin typeface="Calibri"/>
                <a:cs typeface="Calibri"/>
              </a:rPr>
              <a:t>Open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Source</a:t>
            </a:r>
            <a:endParaRPr sz="2400">
              <a:latin typeface="Calibri"/>
              <a:cs typeface="Calibri"/>
            </a:endParaRPr>
          </a:p>
          <a:p>
            <a:pPr marL="571500" indent="-310515">
              <a:lnSpc>
                <a:spcPts val="2620"/>
              </a:lnSpc>
              <a:spcBef>
                <a:spcPts val="195"/>
              </a:spcBef>
              <a:buSzPct val="85416"/>
              <a:buFont typeface="Segoe UI Symbol"/>
              <a:buChar char="□"/>
              <a:tabLst>
                <a:tab pos="570865" algn="l"/>
                <a:tab pos="571500" algn="l"/>
              </a:tabLst>
            </a:pPr>
            <a:r>
              <a:rPr sz="2400" spc="-5" dirty="0">
                <a:latin typeface="Calibri"/>
                <a:cs typeface="Calibri"/>
              </a:rPr>
              <a:t>Agile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Modeling</a:t>
            </a:r>
            <a:endParaRPr sz="2400">
              <a:latin typeface="Calibri"/>
              <a:cs typeface="Calibri"/>
            </a:endParaRPr>
          </a:p>
          <a:p>
            <a:pPr marL="571500" indent="-310515">
              <a:lnSpc>
                <a:spcPts val="2620"/>
              </a:lnSpc>
              <a:buSzPct val="85416"/>
              <a:buFont typeface="Segoe UI Symbol"/>
              <a:buChar char="□"/>
              <a:tabLst>
                <a:tab pos="570865" algn="l"/>
                <a:tab pos="571500" algn="l"/>
              </a:tabLst>
            </a:pPr>
            <a:r>
              <a:rPr sz="2400" spc="-5" dirty="0">
                <a:latin typeface="Calibri"/>
                <a:cs typeface="Calibri"/>
              </a:rPr>
              <a:t>Pragmatic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Programming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6850" y="847428"/>
            <a:ext cx="2265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XP</a:t>
            </a:r>
            <a:r>
              <a:rPr spc="-90" dirty="0"/>
              <a:t> </a:t>
            </a:r>
            <a:r>
              <a:rPr spc="-5" dirty="0"/>
              <a:t>Practices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5586" y="1845406"/>
            <a:ext cx="3909060" cy="4192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1009" indent="-448945">
              <a:lnSpc>
                <a:spcPts val="2910"/>
              </a:lnSpc>
              <a:spcBef>
                <a:spcPts val="10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Planning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Game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2700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Small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Releases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2700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Metaphor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2700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Simple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Design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2700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Test-Driven</a:t>
            </a:r>
            <a:r>
              <a:rPr sz="2600" spc="-8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Development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2700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Refactoring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2700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Pair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Programming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2700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Collective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Ownership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2700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Continuous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Integration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2700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40-Hour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Workweek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2700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On-site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Customer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2910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Coding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Standards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36737" y="1693915"/>
            <a:ext cx="4134015" cy="43051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3025" y="1377696"/>
            <a:ext cx="661733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product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designated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delivery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user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80123" y="2271183"/>
            <a:ext cx="2125345" cy="911860"/>
            <a:chOff x="980123" y="2271183"/>
            <a:chExt cx="2125345" cy="91186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6323" y="2347383"/>
              <a:ext cx="2048880" cy="83514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86473" y="2277533"/>
              <a:ext cx="2036445" cy="822960"/>
            </a:xfrm>
            <a:custGeom>
              <a:avLst/>
              <a:gdLst/>
              <a:ahLst/>
              <a:cxnLst/>
              <a:rect l="l" t="t" r="r" b="b"/>
              <a:pathLst>
                <a:path w="2036445" h="822960">
                  <a:moveTo>
                    <a:pt x="1018089" y="822442"/>
                  </a:moveTo>
                  <a:lnTo>
                    <a:pt x="951150" y="821568"/>
                  </a:lnTo>
                  <a:lnTo>
                    <a:pt x="885366" y="818980"/>
                  </a:lnTo>
                  <a:lnTo>
                    <a:pt x="820873" y="814733"/>
                  </a:lnTo>
                  <a:lnTo>
                    <a:pt x="757804" y="808881"/>
                  </a:lnTo>
                  <a:lnTo>
                    <a:pt x="696294" y="801478"/>
                  </a:lnTo>
                  <a:lnTo>
                    <a:pt x="636477" y="792579"/>
                  </a:lnTo>
                  <a:lnTo>
                    <a:pt x="578487" y="782237"/>
                  </a:lnTo>
                  <a:lnTo>
                    <a:pt x="522457" y="770508"/>
                  </a:lnTo>
                  <a:lnTo>
                    <a:pt x="468523" y="757444"/>
                  </a:lnTo>
                  <a:lnTo>
                    <a:pt x="416819" y="743101"/>
                  </a:lnTo>
                  <a:lnTo>
                    <a:pt x="367478" y="727532"/>
                  </a:lnTo>
                  <a:lnTo>
                    <a:pt x="320634" y="710791"/>
                  </a:lnTo>
                  <a:lnTo>
                    <a:pt x="276423" y="692933"/>
                  </a:lnTo>
                  <a:lnTo>
                    <a:pt x="234977" y="674013"/>
                  </a:lnTo>
                  <a:lnTo>
                    <a:pt x="196432" y="654083"/>
                  </a:lnTo>
                  <a:lnTo>
                    <a:pt x="160921" y="633199"/>
                  </a:lnTo>
                  <a:lnTo>
                    <a:pt x="128578" y="611414"/>
                  </a:lnTo>
                  <a:lnTo>
                    <a:pt x="73935" y="565360"/>
                  </a:lnTo>
                  <a:lnTo>
                    <a:pt x="33575" y="516354"/>
                  </a:lnTo>
                  <a:lnTo>
                    <a:pt x="8572" y="464830"/>
                  </a:lnTo>
                  <a:lnTo>
                    <a:pt x="0" y="411221"/>
                  </a:lnTo>
                  <a:lnTo>
                    <a:pt x="2165" y="384183"/>
                  </a:lnTo>
                  <a:lnTo>
                    <a:pt x="19087" y="331562"/>
                  </a:lnTo>
                  <a:lnTo>
                    <a:pt x="51902" y="281243"/>
                  </a:lnTo>
                  <a:lnTo>
                    <a:pt x="99538" y="233659"/>
                  </a:lnTo>
                  <a:lnTo>
                    <a:pt x="160921" y="189243"/>
                  </a:lnTo>
                  <a:lnTo>
                    <a:pt x="196432" y="168359"/>
                  </a:lnTo>
                  <a:lnTo>
                    <a:pt x="234977" y="148429"/>
                  </a:lnTo>
                  <a:lnTo>
                    <a:pt x="276423" y="129509"/>
                  </a:lnTo>
                  <a:lnTo>
                    <a:pt x="320634" y="111651"/>
                  </a:lnTo>
                  <a:lnTo>
                    <a:pt x="367478" y="94910"/>
                  </a:lnTo>
                  <a:lnTo>
                    <a:pt x="416819" y="79341"/>
                  </a:lnTo>
                  <a:lnTo>
                    <a:pt x="468523" y="64998"/>
                  </a:lnTo>
                  <a:lnTo>
                    <a:pt x="522457" y="51934"/>
                  </a:lnTo>
                  <a:lnTo>
                    <a:pt x="578487" y="40205"/>
                  </a:lnTo>
                  <a:lnTo>
                    <a:pt x="636477" y="29863"/>
                  </a:lnTo>
                  <a:lnTo>
                    <a:pt x="696294" y="20964"/>
                  </a:lnTo>
                  <a:lnTo>
                    <a:pt x="757804" y="13561"/>
                  </a:lnTo>
                  <a:lnTo>
                    <a:pt x="820873" y="7709"/>
                  </a:lnTo>
                  <a:lnTo>
                    <a:pt x="885366" y="3462"/>
                  </a:lnTo>
                  <a:lnTo>
                    <a:pt x="951150" y="874"/>
                  </a:lnTo>
                  <a:lnTo>
                    <a:pt x="1018089" y="0"/>
                  </a:lnTo>
                  <a:lnTo>
                    <a:pt x="1085029" y="874"/>
                  </a:lnTo>
                  <a:lnTo>
                    <a:pt x="1150813" y="3462"/>
                  </a:lnTo>
                  <a:lnTo>
                    <a:pt x="1215306" y="7709"/>
                  </a:lnTo>
                  <a:lnTo>
                    <a:pt x="1278375" y="13561"/>
                  </a:lnTo>
                  <a:lnTo>
                    <a:pt x="1339885" y="20964"/>
                  </a:lnTo>
                  <a:lnTo>
                    <a:pt x="1399702" y="29863"/>
                  </a:lnTo>
                  <a:lnTo>
                    <a:pt x="1457692" y="40205"/>
                  </a:lnTo>
                  <a:lnTo>
                    <a:pt x="1513722" y="51934"/>
                  </a:lnTo>
                  <a:lnTo>
                    <a:pt x="1567656" y="64998"/>
                  </a:lnTo>
                  <a:lnTo>
                    <a:pt x="1619360" y="79341"/>
                  </a:lnTo>
                  <a:lnTo>
                    <a:pt x="1668701" y="94910"/>
                  </a:lnTo>
                  <a:lnTo>
                    <a:pt x="1715545" y="111651"/>
                  </a:lnTo>
                  <a:lnTo>
                    <a:pt x="1759756" y="129509"/>
                  </a:lnTo>
                  <a:lnTo>
                    <a:pt x="1801202" y="148429"/>
                  </a:lnTo>
                  <a:lnTo>
                    <a:pt x="1839747" y="168359"/>
                  </a:lnTo>
                  <a:lnTo>
                    <a:pt x="1875258" y="189243"/>
                  </a:lnTo>
                  <a:lnTo>
                    <a:pt x="1907601" y="211028"/>
                  </a:lnTo>
                  <a:lnTo>
                    <a:pt x="1962244" y="257082"/>
                  </a:lnTo>
                  <a:lnTo>
                    <a:pt x="2002604" y="306088"/>
                  </a:lnTo>
                  <a:lnTo>
                    <a:pt x="2027607" y="357612"/>
                  </a:lnTo>
                  <a:lnTo>
                    <a:pt x="2036179" y="411221"/>
                  </a:lnTo>
                  <a:lnTo>
                    <a:pt x="2034014" y="438259"/>
                  </a:lnTo>
                  <a:lnTo>
                    <a:pt x="2017092" y="490880"/>
                  </a:lnTo>
                  <a:lnTo>
                    <a:pt x="1984277" y="541199"/>
                  </a:lnTo>
                  <a:lnTo>
                    <a:pt x="1936641" y="588783"/>
                  </a:lnTo>
                  <a:lnTo>
                    <a:pt x="1875258" y="633199"/>
                  </a:lnTo>
                  <a:lnTo>
                    <a:pt x="1839747" y="654083"/>
                  </a:lnTo>
                  <a:lnTo>
                    <a:pt x="1801202" y="674013"/>
                  </a:lnTo>
                  <a:lnTo>
                    <a:pt x="1759756" y="692933"/>
                  </a:lnTo>
                  <a:lnTo>
                    <a:pt x="1715545" y="710791"/>
                  </a:lnTo>
                  <a:lnTo>
                    <a:pt x="1668701" y="727532"/>
                  </a:lnTo>
                  <a:lnTo>
                    <a:pt x="1619360" y="743101"/>
                  </a:lnTo>
                  <a:lnTo>
                    <a:pt x="1567656" y="757444"/>
                  </a:lnTo>
                  <a:lnTo>
                    <a:pt x="1513722" y="770508"/>
                  </a:lnTo>
                  <a:lnTo>
                    <a:pt x="1457692" y="782237"/>
                  </a:lnTo>
                  <a:lnTo>
                    <a:pt x="1399702" y="792579"/>
                  </a:lnTo>
                  <a:lnTo>
                    <a:pt x="1339885" y="801478"/>
                  </a:lnTo>
                  <a:lnTo>
                    <a:pt x="1278375" y="808881"/>
                  </a:lnTo>
                  <a:lnTo>
                    <a:pt x="1215306" y="814733"/>
                  </a:lnTo>
                  <a:lnTo>
                    <a:pt x="1150813" y="818980"/>
                  </a:lnTo>
                  <a:lnTo>
                    <a:pt x="1085029" y="821568"/>
                  </a:lnTo>
                  <a:lnTo>
                    <a:pt x="1018089" y="822442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86473" y="2277533"/>
              <a:ext cx="2036445" cy="822960"/>
            </a:xfrm>
            <a:custGeom>
              <a:avLst/>
              <a:gdLst/>
              <a:ahLst/>
              <a:cxnLst/>
              <a:rect l="l" t="t" r="r" b="b"/>
              <a:pathLst>
                <a:path w="2036445" h="822960">
                  <a:moveTo>
                    <a:pt x="0" y="411221"/>
                  </a:moveTo>
                  <a:lnTo>
                    <a:pt x="2165" y="384183"/>
                  </a:lnTo>
                  <a:lnTo>
                    <a:pt x="8572" y="357612"/>
                  </a:lnTo>
                  <a:lnTo>
                    <a:pt x="33575" y="306088"/>
                  </a:lnTo>
                  <a:lnTo>
                    <a:pt x="73935" y="257082"/>
                  </a:lnTo>
                  <a:lnTo>
                    <a:pt x="128578" y="211028"/>
                  </a:lnTo>
                  <a:lnTo>
                    <a:pt x="160921" y="189243"/>
                  </a:lnTo>
                  <a:lnTo>
                    <a:pt x="196432" y="168359"/>
                  </a:lnTo>
                  <a:lnTo>
                    <a:pt x="234977" y="148429"/>
                  </a:lnTo>
                  <a:lnTo>
                    <a:pt x="276423" y="129509"/>
                  </a:lnTo>
                  <a:lnTo>
                    <a:pt x="320634" y="111651"/>
                  </a:lnTo>
                  <a:lnTo>
                    <a:pt x="367478" y="94910"/>
                  </a:lnTo>
                  <a:lnTo>
                    <a:pt x="416819" y="79341"/>
                  </a:lnTo>
                  <a:lnTo>
                    <a:pt x="468523" y="64998"/>
                  </a:lnTo>
                  <a:lnTo>
                    <a:pt x="522457" y="51934"/>
                  </a:lnTo>
                  <a:lnTo>
                    <a:pt x="578487" y="40205"/>
                  </a:lnTo>
                  <a:lnTo>
                    <a:pt x="636477" y="29863"/>
                  </a:lnTo>
                  <a:lnTo>
                    <a:pt x="696294" y="20964"/>
                  </a:lnTo>
                  <a:lnTo>
                    <a:pt x="757804" y="13561"/>
                  </a:lnTo>
                  <a:lnTo>
                    <a:pt x="820873" y="7709"/>
                  </a:lnTo>
                  <a:lnTo>
                    <a:pt x="885366" y="3462"/>
                  </a:lnTo>
                  <a:lnTo>
                    <a:pt x="951150" y="874"/>
                  </a:lnTo>
                  <a:lnTo>
                    <a:pt x="1018089" y="0"/>
                  </a:lnTo>
                  <a:lnTo>
                    <a:pt x="1085029" y="874"/>
                  </a:lnTo>
                  <a:lnTo>
                    <a:pt x="1150813" y="3462"/>
                  </a:lnTo>
                  <a:lnTo>
                    <a:pt x="1215306" y="7709"/>
                  </a:lnTo>
                  <a:lnTo>
                    <a:pt x="1278375" y="13561"/>
                  </a:lnTo>
                  <a:lnTo>
                    <a:pt x="1339885" y="20964"/>
                  </a:lnTo>
                  <a:lnTo>
                    <a:pt x="1399702" y="29863"/>
                  </a:lnTo>
                  <a:lnTo>
                    <a:pt x="1457692" y="40205"/>
                  </a:lnTo>
                  <a:lnTo>
                    <a:pt x="1513722" y="51934"/>
                  </a:lnTo>
                  <a:lnTo>
                    <a:pt x="1567656" y="64998"/>
                  </a:lnTo>
                  <a:lnTo>
                    <a:pt x="1619360" y="79341"/>
                  </a:lnTo>
                  <a:lnTo>
                    <a:pt x="1668701" y="94910"/>
                  </a:lnTo>
                  <a:lnTo>
                    <a:pt x="1715545" y="111651"/>
                  </a:lnTo>
                  <a:lnTo>
                    <a:pt x="1759756" y="129509"/>
                  </a:lnTo>
                  <a:lnTo>
                    <a:pt x="1801202" y="148429"/>
                  </a:lnTo>
                  <a:lnTo>
                    <a:pt x="1839747" y="168359"/>
                  </a:lnTo>
                  <a:lnTo>
                    <a:pt x="1875258" y="189243"/>
                  </a:lnTo>
                  <a:lnTo>
                    <a:pt x="1907601" y="211028"/>
                  </a:lnTo>
                  <a:lnTo>
                    <a:pt x="1962244" y="257082"/>
                  </a:lnTo>
                  <a:lnTo>
                    <a:pt x="2002604" y="306088"/>
                  </a:lnTo>
                  <a:lnTo>
                    <a:pt x="2027607" y="357612"/>
                  </a:lnTo>
                  <a:lnTo>
                    <a:pt x="2036179" y="411221"/>
                  </a:lnTo>
                  <a:lnTo>
                    <a:pt x="2027607" y="464830"/>
                  </a:lnTo>
                  <a:lnTo>
                    <a:pt x="2002604" y="516354"/>
                  </a:lnTo>
                  <a:lnTo>
                    <a:pt x="1962244" y="565360"/>
                  </a:lnTo>
                  <a:lnTo>
                    <a:pt x="1907601" y="611414"/>
                  </a:lnTo>
                  <a:lnTo>
                    <a:pt x="1875258" y="633199"/>
                  </a:lnTo>
                  <a:lnTo>
                    <a:pt x="1839747" y="654083"/>
                  </a:lnTo>
                  <a:lnTo>
                    <a:pt x="1801202" y="674013"/>
                  </a:lnTo>
                  <a:lnTo>
                    <a:pt x="1759756" y="692933"/>
                  </a:lnTo>
                  <a:lnTo>
                    <a:pt x="1715545" y="710791"/>
                  </a:lnTo>
                  <a:lnTo>
                    <a:pt x="1668701" y="727532"/>
                  </a:lnTo>
                  <a:lnTo>
                    <a:pt x="1619360" y="743101"/>
                  </a:lnTo>
                  <a:lnTo>
                    <a:pt x="1567656" y="757444"/>
                  </a:lnTo>
                  <a:lnTo>
                    <a:pt x="1513722" y="770508"/>
                  </a:lnTo>
                  <a:lnTo>
                    <a:pt x="1457692" y="782237"/>
                  </a:lnTo>
                  <a:lnTo>
                    <a:pt x="1399702" y="792579"/>
                  </a:lnTo>
                  <a:lnTo>
                    <a:pt x="1339885" y="801478"/>
                  </a:lnTo>
                  <a:lnTo>
                    <a:pt x="1278375" y="808881"/>
                  </a:lnTo>
                  <a:lnTo>
                    <a:pt x="1215306" y="814733"/>
                  </a:lnTo>
                  <a:lnTo>
                    <a:pt x="1150813" y="818980"/>
                  </a:lnTo>
                  <a:lnTo>
                    <a:pt x="1085029" y="821568"/>
                  </a:lnTo>
                  <a:lnTo>
                    <a:pt x="1018089" y="822442"/>
                  </a:lnTo>
                  <a:lnTo>
                    <a:pt x="951150" y="821568"/>
                  </a:lnTo>
                  <a:lnTo>
                    <a:pt x="885366" y="818980"/>
                  </a:lnTo>
                  <a:lnTo>
                    <a:pt x="820873" y="814733"/>
                  </a:lnTo>
                  <a:lnTo>
                    <a:pt x="757804" y="808881"/>
                  </a:lnTo>
                  <a:lnTo>
                    <a:pt x="696294" y="801478"/>
                  </a:lnTo>
                  <a:lnTo>
                    <a:pt x="636477" y="792579"/>
                  </a:lnTo>
                  <a:lnTo>
                    <a:pt x="578487" y="782237"/>
                  </a:lnTo>
                  <a:lnTo>
                    <a:pt x="522457" y="770508"/>
                  </a:lnTo>
                  <a:lnTo>
                    <a:pt x="468523" y="757444"/>
                  </a:lnTo>
                  <a:lnTo>
                    <a:pt x="416819" y="743101"/>
                  </a:lnTo>
                  <a:lnTo>
                    <a:pt x="367478" y="727532"/>
                  </a:lnTo>
                  <a:lnTo>
                    <a:pt x="320634" y="710791"/>
                  </a:lnTo>
                  <a:lnTo>
                    <a:pt x="276423" y="692933"/>
                  </a:lnTo>
                  <a:lnTo>
                    <a:pt x="234977" y="674013"/>
                  </a:lnTo>
                  <a:lnTo>
                    <a:pt x="196432" y="654083"/>
                  </a:lnTo>
                  <a:lnTo>
                    <a:pt x="160921" y="633199"/>
                  </a:lnTo>
                  <a:lnTo>
                    <a:pt x="128578" y="611414"/>
                  </a:lnTo>
                  <a:lnTo>
                    <a:pt x="73935" y="565360"/>
                  </a:lnTo>
                  <a:lnTo>
                    <a:pt x="33575" y="516354"/>
                  </a:lnTo>
                  <a:lnTo>
                    <a:pt x="8572" y="464830"/>
                  </a:lnTo>
                  <a:lnTo>
                    <a:pt x="2165" y="438259"/>
                  </a:lnTo>
                  <a:lnTo>
                    <a:pt x="0" y="411221"/>
                  </a:lnTo>
                  <a:close/>
                </a:path>
              </a:pathLst>
            </a:custGeom>
            <a:ln w="12699">
              <a:solidFill>
                <a:srgbClr val="CC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492098" y="2301226"/>
            <a:ext cx="1024890" cy="72453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71755" marR="5080" indent="-59690">
              <a:lnSpc>
                <a:spcPts val="2630"/>
              </a:lnSpc>
              <a:spcBef>
                <a:spcPts val="39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source  codes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79385" y="3871782"/>
            <a:ext cx="2049780" cy="835660"/>
            <a:chOff x="379385" y="3871782"/>
            <a:chExt cx="2049780" cy="83566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585" y="3947982"/>
              <a:ext cx="1972998" cy="75922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85735" y="3878132"/>
              <a:ext cx="1960880" cy="746760"/>
            </a:xfrm>
            <a:custGeom>
              <a:avLst/>
              <a:gdLst/>
              <a:ahLst/>
              <a:cxnLst/>
              <a:rect l="l" t="t" r="r" b="b"/>
              <a:pathLst>
                <a:path w="1960880" h="746760">
                  <a:moveTo>
                    <a:pt x="980148" y="746524"/>
                  </a:moveTo>
                  <a:lnTo>
                    <a:pt x="913041" y="745663"/>
                  </a:lnTo>
                  <a:lnTo>
                    <a:pt x="847148" y="743117"/>
                  </a:lnTo>
                  <a:lnTo>
                    <a:pt x="782614" y="738941"/>
                  </a:lnTo>
                  <a:lnTo>
                    <a:pt x="719586" y="733191"/>
                  </a:lnTo>
                  <a:lnTo>
                    <a:pt x="658209" y="725923"/>
                  </a:lnTo>
                  <a:lnTo>
                    <a:pt x="598630" y="717192"/>
                  </a:lnTo>
                  <a:lnTo>
                    <a:pt x="540995" y="707053"/>
                  </a:lnTo>
                  <a:lnTo>
                    <a:pt x="485449" y="695563"/>
                  </a:lnTo>
                  <a:lnTo>
                    <a:pt x="432138" y="682777"/>
                  </a:lnTo>
                  <a:lnTo>
                    <a:pt x="381209" y="668751"/>
                  </a:lnTo>
                  <a:lnTo>
                    <a:pt x="332807" y="653539"/>
                  </a:lnTo>
                  <a:lnTo>
                    <a:pt x="287079" y="637198"/>
                  </a:lnTo>
                  <a:lnTo>
                    <a:pt x="244170" y="619784"/>
                  </a:lnTo>
                  <a:lnTo>
                    <a:pt x="204226" y="601352"/>
                  </a:lnTo>
                  <a:lnTo>
                    <a:pt x="167394" y="581957"/>
                  </a:lnTo>
                  <a:lnTo>
                    <a:pt x="133819" y="561655"/>
                  </a:lnTo>
                  <a:lnTo>
                    <a:pt x="77024" y="518553"/>
                  </a:lnTo>
                  <a:lnTo>
                    <a:pt x="35011" y="472490"/>
                  </a:lnTo>
                  <a:lnTo>
                    <a:pt x="8947" y="423912"/>
                  </a:lnTo>
                  <a:lnTo>
                    <a:pt x="0" y="373262"/>
                  </a:lnTo>
                  <a:lnTo>
                    <a:pt x="2261" y="347706"/>
                  </a:lnTo>
                  <a:lnTo>
                    <a:pt x="19913" y="298037"/>
                  </a:lnTo>
                  <a:lnTo>
                    <a:pt x="54097" y="250661"/>
                  </a:lnTo>
                  <a:lnTo>
                    <a:pt x="103647" y="206023"/>
                  </a:lnTo>
                  <a:lnTo>
                    <a:pt x="167394" y="164568"/>
                  </a:lnTo>
                  <a:lnTo>
                    <a:pt x="204226" y="145173"/>
                  </a:lnTo>
                  <a:lnTo>
                    <a:pt x="244170" y="126740"/>
                  </a:lnTo>
                  <a:lnTo>
                    <a:pt x="287079" y="109326"/>
                  </a:lnTo>
                  <a:lnTo>
                    <a:pt x="332807" y="92985"/>
                  </a:lnTo>
                  <a:lnTo>
                    <a:pt x="381209" y="77774"/>
                  </a:lnTo>
                  <a:lnTo>
                    <a:pt x="432138" y="63747"/>
                  </a:lnTo>
                  <a:lnTo>
                    <a:pt x="485449" y="50961"/>
                  </a:lnTo>
                  <a:lnTo>
                    <a:pt x="540995" y="39471"/>
                  </a:lnTo>
                  <a:lnTo>
                    <a:pt x="598630" y="29332"/>
                  </a:lnTo>
                  <a:lnTo>
                    <a:pt x="658209" y="20601"/>
                  </a:lnTo>
                  <a:lnTo>
                    <a:pt x="719586" y="13333"/>
                  </a:lnTo>
                  <a:lnTo>
                    <a:pt x="782614" y="7583"/>
                  </a:lnTo>
                  <a:lnTo>
                    <a:pt x="847148" y="3407"/>
                  </a:lnTo>
                  <a:lnTo>
                    <a:pt x="913041" y="861"/>
                  </a:lnTo>
                  <a:lnTo>
                    <a:pt x="980148" y="0"/>
                  </a:lnTo>
                  <a:lnTo>
                    <a:pt x="1047255" y="861"/>
                  </a:lnTo>
                  <a:lnTo>
                    <a:pt x="1113149" y="3407"/>
                  </a:lnTo>
                  <a:lnTo>
                    <a:pt x="1177683" y="7583"/>
                  </a:lnTo>
                  <a:lnTo>
                    <a:pt x="1240711" y="13333"/>
                  </a:lnTo>
                  <a:lnTo>
                    <a:pt x="1302088" y="20601"/>
                  </a:lnTo>
                  <a:lnTo>
                    <a:pt x="1361667" y="29332"/>
                  </a:lnTo>
                  <a:lnTo>
                    <a:pt x="1419302" y="39471"/>
                  </a:lnTo>
                  <a:lnTo>
                    <a:pt x="1474848" y="50961"/>
                  </a:lnTo>
                  <a:lnTo>
                    <a:pt x="1528159" y="63747"/>
                  </a:lnTo>
                  <a:lnTo>
                    <a:pt x="1579088" y="77774"/>
                  </a:lnTo>
                  <a:lnTo>
                    <a:pt x="1627490" y="92985"/>
                  </a:lnTo>
                  <a:lnTo>
                    <a:pt x="1673218" y="109326"/>
                  </a:lnTo>
                  <a:lnTo>
                    <a:pt x="1716127" y="126740"/>
                  </a:lnTo>
                  <a:lnTo>
                    <a:pt x="1756071" y="145173"/>
                  </a:lnTo>
                  <a:lnTo>
                    <a:pt x="1792903" y="164568"/>
                  </a:lnTo>
                  <a:lnTo>
                    <a:pt x="1826478" y="184869"/>
                  </a:lnTo>
                  <a:lnTo>
                    <a:pt x="1883273" y="227972"/>
                  </a:lnTo>
                  <a:lnTo>
                    <a:pt x="1925286" y="274034"/>
                  </a:lnTo>
                  <a:lnTo>
                    <a:pt x="1951350" y="322613"/>
                  </a:lnTo>
                  <a:lnTo>
                    <a:pt x="1960297" y="373262"/>
                  </a:lnTo>
                  <a:lnTo>
                    <a:pt x="1958036" y="398818"/>
                  </a:lnTo>
                  <a:lnTo>
                    <a:pt x="1940384" y="448487"/>
                  </a:lnTo>
                  <a:lnTo>
                    <a:pt x="1906200" y="495864"/>
                  </a:lnTo>
                  <a:lnTo>
                    <a:pt x="1856650" y="540502"/>
                  </a:lnTo>
                  <a:lnTo>
                    <a:pt x="1792903" y="581957"/>
                  </a:lnTo>
                  <a:lnTo>
                    <a:pt x="1756071" y="601352"/>
                  </a:lnTo>
                  <a:lnTo>
                    <a:pt x="1716127" y="619784"/>
                  </a:lnTo>
                  <a:lnTo>
                    <a:pt x="1673218" y="637198"/>
                  </a:lnTo>
                  <a:lnTo>
                    <a:pt x="1627490" y="653539"/>
                  </a:lnTo>
                  <a:lnTo>
                    <a:pt x="1579088" y="668751"/>
                  </a:lnTo>
                  <a:lnTo>
                    <a:pt x="1528159" y="682777"/>
                  </a:lnTo>
                  <a:lnTo>
                    <a:pt x="1474848" y="695563"/>
                  </a:lnTo>
                  <a:lnTo>
                    <a:pt x="1419302" y="707053"/>
                  </a:lnTo>
                  <a:lnTo>
                    <a:pt x="1361667" y="717192"/>
                  </a:lnTo>
                  <a:lnTo>
                    <a:pt x="1302088" y="725923"/>
                  </a:lnTo>
                  <a:lnTo>
                    <a:pt x="1240711" y="733191"/>
                  </a:lnTo>
                  <a:lnTo>
                    <a:pt x="1177683" y="738941"/>
                  </a:lnTo>
                  <a:lnTo>
                    <a:pt x="1113149" y="743117"/>
                  </a:lnTo>
                  <a:lnTo>
                    <a:pt x="1047255" y="745663"/>
                  </a:lnTo>
                  <a:lnTo>
                    <a:pt x="980148" y="746524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5735" y="3878132"/>
              <a:ext cx="1960880" cy="746760"/>
            </a:xfrm>
            <a:custGeom>
              <a:avLst/>
              <a:gdLst/>
              <a:ahLst/>
              <a:cxnLst/>
              <a:rect l="l" t="t" r="r" b="b"/>
              <a:pathLst>
                <a:path w="1960880" h="746760">
                  <a:moveTo>
                    <a:pt x="0" y="373262"/>
                  </a:moveTo>
                  <a:lnTo>
                    <a:pt x="2261" y="347706"/>
                  </a:lnTo>
                  <a:lnTo>
                    <a:pt x="8947" y="322613"/>
                  </a:lnTo>
                  <a:lnTo>
                    <a:pt x="35011" y="274034"/>
                  </a:lnTo>
                  <a:lnTo>
                    <a:pt x="77024" y="227972"/>
                  </a:lnTo>
                  <a:lnTo>
                    <a:pt x="133819" y="184869"/>
                  </a:lnTo>
                  <a:lnTo>
                    <a:pt x="167394" y="164568"/>
                  </a:lnTo>
                  <a:lnTo>
                    <a:pt x="204226" y="145173"/>
                  </a:lnTo>
                  <a:lnTo>
                    <a:pt x="244170" y="126740"/>
                  </a:lnTo>
                  <a:lnTo>
                    <a:pt x="287079" y="109326"/>
                  </a:lnTo>
                  <a:lnTo>
                    <a:pt x="332807" y="92985"/>
                  </a:lnTo>
                  <a:lnTo>
                    <a:pt x="381209" y="77774"/>
                  </a:lnTo>
                  <a:lnTo>
                    <a:pt x="432138" y="63747"/>
                  </a:lnTo>
                  <a:lnTo>
                    <a:pt x="485449" y="50961"/>
                  </a:lnTo>
                  <a:lnTo>
                    <a:pt x="540995" y="39471"/>
                  </a:lnTo>
                  <a:lnTo>
                    <a:pt x="598630" y="29332"/>
                  </a:lnTo>
                  <a:lnTo>
                    <a:pt x="658209" y="20601"/>
                  </a:lnTo>
                  <a:lnTo>
                    <a:pt x="719586" y="13333"/>
                  </a:lnTo>
                  <a:lnTo>
                    <a:pt x="782614" y="7583"/>
                  </a:lnTo>
                  <a:lnTo>
                    <a:pt x="847148" y="3407"/>
                  </a:lnTo>
                  <a:lnTo>
                    <a:pt x="913041" y="861"/>
                  </a:lnTo>
                  <a:lnTo>
                    <a:pt x="980148" y="0"/>
                  </a:lnTo>
                  <a:lnTo>
                    <a:pt x="1047256" y="861"/>
                  </a:lnTo>
                  <a:lnTo>
                    <a:pt x="1113149" y="3407"/>
                  </a:lnTo>
                  <a:lnTo>
                    <a:pt x="1177683" y="7583"/>
                  </a:lnTo>
                  <a:lnTo>
                    <a:pt x="1240711" y="13333"/>
                  </a:lnTo>
                  <a:lnTo>
                    <a:pt x="1302088" y="20601"/>
                  </a:lnTo>
                  <a:lnTo>
                    <a:pt x="1361667" y="29332"/>
                  </a:lnTo>
                  <a:lnTo>
                    <a:pt x="1419302" y="39471"/>
                  </a:lnTo>
                  <a:lnTo>
                    <a:pt x="1474848" y="50961"/>
                  </a:lnTo>
                  <a:lnTo>
                    <a:pt x="1528159" y="63747"/>
                  </a:lnTo>
                  <a:lnTo>
                    <a:pt x="1579088" y="77774"/>
                  </a:lnTo>
                  <a:lnTo>
                    <a:pt x="1627490" y="92985"/>
                  </a:lnTo>
                  <a:lnTo>
                    <a:pt x="1673218" y="109326"/>
                  </a:lnTo>
                  <a:lnTo>
                    <a:pt x="1716127" y="126740"/>
                  </a:lnTo>
                  <a:lnTo>
                    <a:pt x="1756071" y="145173"/>
                  </a:lnTo>
                  <a:lnTo>
                    <a:pt x="1792903" y="164568"/>
                  </a:lnTo>
                  <a:lnTo>
                    <a:pt x="1826478" y="184869"/>
                  </a:lnTo>
                  <a:lnTo>
                    <a:pt x="1883273" y="227972"/>
                  </a:lnTo>
                  <a:lnTo>
                    <a:pt x="1925286" y="274034"/>
                  </a:lnTo>
                  <a:lnTo>
                    <a:pt x="1951350" y="322613"/>
                  </a:lnTo>
                  <a:lnTo>
                    <a:pt x="1960297" y="373262"/>
                  </a:lnTo>
                  <a:lnTo>
                    <a:pt x="1951350" y="423912"/>
                  </a:lnTo>
                  <a:lnTo>
                    <a:pt x="1925286" y="472490"/>
                  </a:lnTo>
                  <a:lnTo>
                    <a:pt x="1883273" y="518553"/>
                  </a:lnTo>
                  <a:lnTo>
                    <a:pt x="1826478" y="561655"/>
                  </a:lnTo>
                  <a:lnTo>
                    <a:pt x="1792903" y="581957"/>
                  </a:lnTo>
                  <a:lnTo>
                    <a:pt x="1756071" y="601352"/>
                  </a:lnTo>
                  <a:lnTo>
                    <a:pt x="1716127" y="619784"/>
                  </a:lnTo>
                  <a:lnTo>
                    <a:pt x="1673218" y="637198"/>
                  </a:lnTo>
                  <a:lnTo>
                    <a:pt x="1627490" y="653539"/>
                  </a:lnTo>
                  <a:lnTo>
                    <a:pt x="1579088" y="668751"/>
                  </a:lnTo>
                  <a:lnTo>
                    <a:pt x="1528159" y="682777"/>
                  </a:lnTo>
                  <a:lnTo>
                    <a:pt x="1474848" y="695563"/>
                  </a:lnTo>
                  <a:lnTo>
                    <a:pt x="1419302" y="707053"/>
                  </a:lnTo>
                  <a:lnTo>
                    <a:pt x="1361667" y="717192"/>
                  </a:lnTo>
                  <a:lnTo>
                    <a:pt x="1302088" y="725923"/>
                  </a:lnTo>
                  <a:lnTo>
                    <a:pt x="1240711" y="733191"/>
                  </a:lnTo>
                  <a:lnTo>
                    <a:pt x="1177683" y="738941"/>
                  </a:lnTo>
                  <a:lnTo>
                    <a:pt x="1113149" y="743117"/>
                  </a:lnTo>
                  <a:lnTo>
                    <a:pt x="1047256" y="745663"/>
                  </a:lnTo>
                  <a:lnTo>
                    <a:pt x="980148" y="746524"/>
                  </a:lnTo>
                  <a:lnTo>
                    <a:pt x="913041" y="745663"/>
                  </a:lnTo>
                  <a:lnTo>
                    <a:pt x="847148" y="743117"/>
                  </a:lnTo>
                  <a:lnTo>
                    <a:pt x="782614" y="738941"/>
                  </a:lnTo>
                  <a:lnTo>
                    <a:pt x="719586" y="733191"/>
                  </a:lnTo>
                  <a:lnTo>
                    <a:pt x="658209" y="725923"/>
                  </a:lnTo>
                  <a:lnTo>
                    <a:pt x="598630" y="717192"/>
                  </a:lnTo>
                  <a:lnTo>
                    <a:pt x="540995" y="707053"/>
                  </a:lnTo>
                  <a:lnTo>
                    <a:pt x="485449" y="695563"/>
                  </a:lnTo>
                  <a:lnTo>
                    <a:pt x="432138" y="682777"/>
                  </a:lnTo>
                  <a:lnTo>
                    <a:pt x="381209" y="668751"/>
                  </a:lnTo>
                  <a:lnTo>
                    <a:pt x="332807" y="653539"/>
                  </a:lnTo>
                  <a:lnTo>
                    <a:pt x="287079" y="637198"/>
                  </a:lnTo>
                  <a:lnTo>
                    <a:pt x="244170" y="619784"/>
                  </a:lnTo>
                  <a:lnTo>
                    <a:pt x="204226" y="601352"/>
                  </a:lnTo>
                  <a:lnTo>
                    <a:pt x="167394" y="581957"/>
                  </a:lnTo>
                  <a:lnTo>
                    <a:pt x="133819" y="561655"/>
                  </a:lnTo>
                  <a:lnTo>
                    <a:pt x="77024" y="518553"/>
                  </a:lnTo>
                  <a:lnTo>
                    <a:pt x="35011" y="472490"/>
                  </a:lnTo>
                  <a:lnTo>
                    <a:pt x="8947" y="423912"/>
                  </a:lnTo>
                  <a:lnTo>
                    <a:pt x="2261" y="398818"/>
                  </a:lnTo>
                  <a:lnTo>
                    <a:pt x="0" y="373262"/>
                  </a:lnTo>
                  <a:close/>
                </a:path>
              </a:pathLst>
            </a:custGeom>
            <a:ln w="12699">
              <a:solidFill>
                <a:srgbClr val="CC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04393" y="3863867"/>
            <a:ext cx="922019" cy="72453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0955" marR="5080" indent="-8890">
              <a:lnSpc>
                <a:spcPts val="2630"/>
              </a:lnSpc>
              <a:spcBef>
                <a:spcPts val="39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object  codes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959391" y="3795865"/>
            <a:ext cx="1898014" cy="683895"/>
            <a:chOff x="2959391" y="3795865"/>
            <a:chExt cx="1898014" cy="683895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5591" y="3872066"/>
              <a:ext cx="1821233" cy="60738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965741" y="3802215"/>
              <a:ext cx="1809114" cy="594995"/>
            </a:xfrm>
            <a:custGeom>
              <a:avLst/>
              <a:gdLst/>
              <a:ahLst/>
              <a:cxnLst/>
              <a:rect l="l" t="t" r="r" b="b"/>
              <a:pathLst>
                <a:path w="1809114" h="594995">
                  <a:moveTo>
                    <a:pt x="904266" y="594688"/>
                  </a:moveTo>
                  <a:lnTo>
                    <a:pt x="833598" y="593794"/>
                  </a:lnTo>
                  <a:lnTo>
                    <a:pt x="764418" y="591154"/>
                  </a:lnTo>
                  <a:lnTo>
                    <a:pt x="696926" y="586835"/>
                  </a:lnTo>
                  <a:lnTo>
                    <a:pt x="631324" y="580904"/>
                  </a:lnTo>
                  <a:lnTo>
                    <a:pt x="567812" y="573425"/>
                  </a:lnTo>
                  <a:lnTo>
                    <a:pt x="506593" y="564466"/>
                  </a:lnTo>
                  <a:lnTo>
                    <a:pt x="447865" y="554092"/>
                  </a:lnTo>
                  <a:lnTo>
                    <a:pt x="391832" y="542370"/>
                  </a:lnTo>
                  <a:lnTo>
                    <a:pt x="338693" y="529365"/>
                  </a:lnTo>
                  <a:lnTo>
                    <a:pt x="288651" y="515144"/>
                  </a:lnTo>
                  <a:lnTo>
                    <a:pt x="241905" y="499773"/>
                  </a:lnTo>
                  <a:lnTo>
                    <a:pt x="198657" y="483318"/>
                  </a:lnTo>
                  <a:lnTo>
                    <a:pt x="159108" y="465845"/>
                  </a:lnTo>
                  <a:lnTo>
                    <a:pt x="123458" y="447419"/>
                  </a:lnTo>
                  <a:lnTo>
                    <a:pt x="64664" y="407978"/>
                  </a:lnTo>
                  <a:lnTo>
                    <a:pt x="23882" y="365522"/>
                  </a:lnTo>
                  <a:lnTo>
                    <a:pt x="2720" y="320581"/>
                  </a:lnTo>
                  <a:lnTo>
                    <a:pt x="0" y="297344"/>
                  </a:lnTo>
                  <a:lnTo>
                    <a:pt x="2720" y="274107"/>
                  </a:lnTo>
                  <a:lnTo>
                    <a:pt x="23882" y="229166"/>
                  </a:lnTo>
                  <a:lnTo>
                    <a:pt x="64664" y="186710"/>
                  </a:lnTo>
                  <a:lnTo>
                    <a:pt x="123458" y="147269"/>
                  </a:lnTo>
                  <a:lnTo>
                    <a:pt x="159108" y="128843"/>
                  </a:lnTo>
                  <a:lnTo>
                    <a:pt x="198657" y="111370"/>
                  </a:lnTo>
                  <a:lnTo>
                    <a:pt x="241905" y="94915"/>
                  </a:lnTo>
                  <a:lnTo>
                    <a:pt x="288651" y="79544"/>
                  </a:lnTo>
                  <a:lnTo>
                    <a:pt x="338693" y="65323"/>
                  </a:lnTo>
                  <a:lnTo>
                    <a:pt x="391832" y="52318"/>
                  </a:lnTo>
                  <a:lnTo>
                    <a:pt x="447865" y="40596"/>
                  </a:lnTo>
                  <a:lnTo>
                    <a:pt x="506593" y="30222"/>
                  </a:lnTo>
                  <a:lnTo>
                    <a:pt x="567812" y="21263"/>
                  </a:lnTo>
                  <a:lnTo>
                    <a:pt x="631324" y="13784"/>
                  </a:lnTo>
                  <a:lnTo>
                    <a:pt x="696926" y="7853"/>
                  </a:lnTo>
                  <a:lnTo>
                    <a:pt x="764418" y="3534"/>
                  </a:lnTo>
                  <a:lnTo>
                    <a:pt x="833598" y="894"/>
                  </a:lnTo>
                  <a:lnTo>
                    <a:pt x="904266" y="0"/>
                  </a:lnTo>
                  <a:lnTo>
                    <a:pt x="974934" y="894"/>
                  </a:lnTo>
                  <a:lnTo>
                    <a:pt x="1044114" y="3534"/>
                  </a:lnTo>
                  <a:lnTo>
                    <a:pt x="1111606" y="7853"/>
                  </a:lnTo>
                  <a:lnTo>
                    <a:pt x="1177208" y="13784"/>
                  </a:lnTo>
                  <a:lnTo>
                    <a:pt x="1240720" y="21263"/>
                  </a:lnTo>
                  <a:lnTo>
                    <a:pt x="1301939" y="30222"/>
                  </a:lnTo>
                  <a:lnTo>
                    <a:pt x="1360666" y="40596"/>
                  </a:lnTo>
                  <a:lnTo>
                    <a:pt x="1416700" y="52318"/>
                  </a:lnTo>
                  <a:lnTo>
                    <a:pt x="1469838" y="65323"/>
                  </a:lnTo>
                  <a:lnTo>
                    <a:pt x="1519881" y="79544"/>
                  </a:lnTo>
                  <a:lnTo>
                    <a:pt x="1566627" y="94915"/>
                  </a:lnTo>
                  <a:lnTo>
                    <a:pt x="1609875" y="111370"/>
                  </a:lnTo>
                  <a:lnTo>
                    <a:pt x="1649424" y="128843"/>
                  </a:lnTo>
                  <a:lnTo>
                    <a:pt x="1685073" y="147269"/>
                  </a:lnTo>
                  <a:lnTo>
                    <a:pt x="1743868" y="186710"/>
                  </a:lnTo>
                  <a:lnTo>
                    <a:pt x="1784650" y="229166"/>
                  </a:lnTo>
                  <a:lnTo>
                    <a:pt x="1805812" y="274107"/>
                  </a:lnTo>
                  <a:lnTo>
                    <a:pt x="1808532" y="297344"/>
                  </a:lnTo>
                  <a:lnTo>
                    <a:pt x="1805812" y="320581"/>
                  </a:lnTo>
                  <a:lnTo>
                    <a:pt x="1784650" y="365522"/>
                  </a:lnTo>
                  <a:lnTo>
                    <a:pt x="1743868" y="407978"/>
                  </a:lnTo>
                  <a:lnTo>
                    <a:pt x="1685073" y="447419"/>
                  </a:lnTo>
                  <a:lnTo>
                    <a:pt x="1649424" y="465845"/>
                  </a:lnTo>
                  <a:lnTo>
                    <a:pt x="1609875" y="483318"/>
                  </a:lnTo>
                  <a:lnTo>
                    <a:pt x="1566627" y="499773"/>
                  </a:lnTo>
                  <a:lnTo>
                    <a:pt x="1519881" y="515144"/>
                  </a:lnTo>
                  <a:lnTo>
                    <a:pt x="1469838" y="529365"/>
                  </a:lnTo>
                  <a:lnTo>
                    <a:pt x="1416700" y="542370"/>
                  </a:lnTo>
                  <a:lnTo>
                    <a:pt x="1360666" y="554092"/>
                  </a:lnTo>
                  <a:lnTo>
                    <a:pt x="1301939" y="564466"/>
                  </a:lnTo>
                  <a:lnTo>
                    <a:pt x="1240720" y="573425"/>
                  </a:lnTo>
                  <a:lnTo>
                    <a:pt x="1177208" y="580904"/>
                  </a:lnTo>
                  <a:lnTo>
                    <a:pt x="1111606" y="586835"/>
                  </a:lnTo>
                  <a:lnTo>
                    <a:pt x="1044114" y="591154"/>
                  </a:lnTo>
                  <a:lnTo>
                    <a:pt x="974934" y="593794"/>
                  </a:lnTo>
                  <a:lnTo>
                    <a:pt x="904266" y="594688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65741" y="3802215"/>
              <a:ext cx="1809114" cy="594995"/>
            </a:xfrm>
            <a:custGeom>
              <a:avLst/>
              <a:gdLst/>
              <a:ahLst/>
              <a:cxnLst/>
              <a:rect l="l" t="t" r="r" b="b"/>
              <a:pathLst>
                <a:path w="1809114" h="594995">
                  <a:moveTo>
                    <a:pt x="0" y="297344"/>
                  </a:moveTo>
                  <a:lnTo>
                    <a:pt x="2720" y="274107"/>
                  </a:lnTo>
                  <a:lnTo>
                    <a:pt x="10748" y="251359"/>
                  </a:lnTo>
                  <a:lnTo>
                    <a:pt x="41921" y="207594"/>
                  </a:lnTo>
                  <a:lnTo>
                    <a:pt x="91910" y="166579"/>
                  </a:lnTo>
                  <a:lnTo>
                    <a:pt x="159108" y="128843"/>
                  </a:lnTo>
                  <a:lnTo>
                    <a:pt x="198657" y="111370"/>
                  </a:lnTo>
                  <a:lnTo>
                    <a:pt x="241905" y="94915"/>
                  </a:lnTo>
                  <a:lnTo>
                    <a:pt x="288651" y="79544"/>
                  </a:lnTo>
                  <a:lnTo>
                    <a:pt x="338693" y="65323"/>
                  </a:lnTo>
                  <a:lnTo>
                    <a:pt x="391832" y="52318"/>
                  </a:lnTo>
                  <a:lnTo>
                    <a:pt x="447865" y="40596"/>
                  </a:lnTo>
                  <a:lnTo>
                    <a:pt x="506593" y="30222"/>
                  </a:lnTo>
                  <a:lnTo>
                    <a:pt x="567812" y="21263"/>
                  </a:lnTo>
                  <a:lnTo>
                    <a:pt x="631324" y="13784"/>
                  </a:lnTo>
                  <a:lnTo>
                    <a:pt x="696926" y="7853"/>
                  </a:lnTo>
                  <a:lnTo>
                    <a:pt x="764418" y="3534"/>
                  </a:lnTo>
                  <a:lnTo>
                    <a:pt x="833598" y="894"/>
                  </a:lnTo>
                  <a:lnTo>
                    <a:pt x="904266" y="0"/>
                  </a:lnTo>
                  <a:lnTo>
                    <a:pt x="974934" y="894"/>
                  </a:lnTo>
                  <a:lnTo>
                    <a:pt x="1044114" y="3534"/>
                  </a:lnTo>
                  <a:lnTo>
                    <a:pt x="1111606" y="7853"/>
                  </a:lnTo>
                  <a:lnTo>
                    <a:pt x="1177208" y="13784"/>
                  </a:lnTo>
                  <a:lnTo>
                    <a:pt x="1240720" y="21263"/>
                  </a:lnTo>
                  <a:lnTo>
                    <a:pt x="1301939" y="30222"/>
                  </a:lnTo>
                  <a:lnTo>
                    <a:pt x="1360667" y="40596"/>
                  </a:lnTo>
                  <a:lnTo>
                    <a:pt x="1416700" y="52318"/>
                  </a:lnTo>
                  <a:lnTo>
                    <a:pt x="1469838" y="65323"/>
                  </a:lnTo>
                  <a:lnTo>
                    <a:pt x="1519881" y="79544"/>
                  </a:lnTo>
                  <a:lnTo>
                    <a:pt x="1566627" y="94915"/>
                  </a:lnTo>
                  <a:lnTo>
                    <a:pt x="1609875" y="111370"/>
                  </a:lnTo>
                  <a:lnTo>
                    <a:pt x="1649424" y="128843"/>
                  </a:lnTo>
                  <a:lnTo>
                    <a:pt x="1685073" y="147269"/>
                  </a:lnTo>
                  <a:lnTo>
                    <a:pt x="1743868" y="186710"/>
                  </a:lnTo>
                  <a:lnTo>
                    <a:pt x="1784650" y="229166"/>
                  </a:lnTo>
                  <a:lnTo>
                    <a:pt x="1805812" y="274107"/>
                  </a:lnTo>
                  <a:lnTo>
                    <a:pt x="1808532" y="297344"/>
                  </a:lnTo>
                  <a:lnTo>
                    <a:pt x="1797784" y="343329"/>
                  </a:lnTo>
                  <a:lnTo>
                    <a:pt x="1766611" y="387094"/>
                  </a:lnTo>
                  <a:lnTo>
                    <a:pt x="1716622" y="428109"/>
                  </a:lnTo>
                  <a:lnTo>
                    <a:pt x="1649424" y="465845"/>
                  </a:lnTo>
                  <a:lnTo>
                    <a:pt x="1609875" y="483318"/>
                  </a:lnTo>
                  <a:lnTo>
                    <a:pt x="1566627" y="499773"/>
                  </a:lnTo>
                  <a:lnTo>
                    <a:pt x="1519881" y="515144"/>
                  </a:lnTo>
                  <a:lnTo>
                    <a:pt x="1469838" y="529365"/>
                  </a:lnTo>
                  <a:lnTo>
                    <a:pt x="1416700" y="542370"/>
                  </a:lnTo>
                  <a:lnTo>
                    <a:pt x="1360667" y="554092"/>
                  </a:lnTo>
                  <a:lnTo>
                    <a:pt x="1301939" y="564466"/>
                  </a:lnTo>
                  <a:lnTo>
                    <a:pt x="1240720" y="573425"/>
                  </a:lnTo>
                  <a:lnTo>
                    <a:pt x="1177208" y="580904"/>
                  </a:lnTo>
                  <a:lnTo>
                    <a:pt x="1111606" y="586835"/>
                  </a:lnTo>
                  <a:lnTo>
                    <a:pt x="1044114" y="591154"/>
                  </a:lnTo>
                  <a:lnTo>
                    <a:pt x="974934" y="593794"/>
                  </a:lnTo>
                  <a:lnTo>
                    <a:pt x="904266" y="594688"/>
                  </a:lnTo>
                  <a:lnTo>
                    <a:pt x="833598" y="593794"/>
                  </a:lnTo>
                  <a:lnTo>
                    <a:pt x="764418" y="591154"/>
                  </a:lnTo>
                  <a:lnTo>
                    <a:pt x="696926" y="586835"/>
                  </a:lnTo>
                  <a:lnTo>
                    <a:pt x="631324" y="580904"/>
                  </a:lnTo>
                  <a:lnTo>
                    <a:pt x="567812" y="573425"/>
                  </a:lnTo>
                  <a:lnTo>
                    <a:pt x="506593" y="564466"/>
                  </a:lnTo>
                  <a:lnTo>
                    <a:pt x="447865" y="554092"/>
                  </a:lnTo>
                  <a:lnTo>
                    <a:pt x="391832" y="542370"/>
                  </a:lnTo>
                  <a:lnTo>
                    <a:pt x="338693" y="529365"/>
                  </a:lnTo>
                  <a:lnTo>
                    <a:pt x="288651" y="515144"/>
                  </a:lnTo>
                  <a:lnTo>
                    <a:pt x="241905" y="499773"/>
                  </a:lnTo>
                  <a:lnTo>
                    <a:pt x="198657" y="483318"/>
                  </a:lnTo>
                  <a:lnTo>
                    <a:pt x="159108" y="465845"/>
                  </a:lnTo>
                  <a:lnTo>
                    <a:pt x="123458" y="447419"/>
                  </a:lnTo>
                  <a:lnTo>
                    <a:pt x="64664" y="407978"/>
                  </a:lnTo>
                  <a:lnTo>
                    <a:pt x="23882" y="365522"/>
                  </a:lnTo>
                  <a:lnTo>
                    <a:pt x="2720" y="320581"/>
                  </a:lnTo>
                  <a:lnTo>
                    <a:pt x="0" y="297344"/>
                  </a:lnTo>
                  <a:close/>
                </a:path>
              </a:pathLst>
            </a:custGeom>
            <a:ln w="12699">
              <a:solidFill>
                <a:srgbClr val="CC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459266" y="3878720"/>
            <a:ext cx="8204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plans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787775" y="2657099"/>
            <a:ext cx="1898014" cy="683895"/>
            <a:chOff x="3787775" y="2657099"/>
            <a:chExt cx="1898014" cy="683895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3975" y="2733299"/>
              <a:ext cx="1821233" cy="60738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794124" y="2663449"/>
              <a:ext cx="1809114" cy="594995"/>
            </a:xfrm>
            <a:custGeom>
              <a:avLst/>
              <a:gdLst/>
              <a:ahLst/>
              <a:cxnLst/>
              <a:rect l="l" t="t" r="r" b="b"/>
              <a:pathLst>
                <a:path w="1809114" h="594995">
                  <a:moveTo>
                    <a:pt x="904266" y="594688"/>
                  </a:moveTo>
                  <a:lnTo>
                    <a:pt x="833598" y="593794"/>
                  </a:lnTo>
                  <a:lnTo>
                    <a:pt x="764418" y="591154"/>
                  </a:lnTo>
                  <a:lnTo>
                    <a:pt x="696926" y="586835"/>
                  </a:lnTo>
                  <a:lnTo>
                    <a:pt x="631324" y="580904"/>
                  </a:lnTo>
                  <a:lnTo>
                    <a:pt x="567812" y="573425"/>
                  </a:lnTo>
                  <a:lnTo>
                    <a:pt x="506593" y="564466"/>
                  </a:lnTo>
                  <a:lnTo>
                    <a:pt x="447865" y="554092"/>
                  </a:lnTo>
                  <a:lnTo>
                    <a:pt x="391832" y="542370"/>
                  </a:lnTo>
                  <a:lnTo>
                    <a:pt x="338693" y="529365"/>
                  </a:lnTo>
                  <a:lnTo>
                    <a:pt x="288651" y="515144"/>
                  </a:lnTo>
                  <a:lnTo>
                    <a:pt x="241905" y="499773"/>
                  </a:lnTo>
                  <a:lnTo>
                    <a:pt x="198657" y="483318"/>
                  </a:lnTo>
                  <a:lnTo>
                    <a:pt x="159108" y="465845"/>
                  </a:lnTo>
                  <a:lnTo>
                    <a:pt x="123458" y="447419"/>
                  </a:lnTo>
                  <a:lnTo>
                    <a:pt x="64664" y="407978"/>
                  </a:lnTo>
                  <a:lnTo>
                    <a:pt x="23882" y="365522"/>
                  </a:lnTo>
                  <a:lnTo>
                    <a:pt x="2720" y="320581"/>
                  </a:lnTo>
                  <a:lnTo>
                    <a:pt x="0" y="297344"/>
                  </a:lnTo>
                  <a:lnTo>
                    <a:pt x="2720" y="274107"/>
                  </a:lnTo>
                  <a:lnTo>
                    <a:pt x="23882" y="229166"/>
                  </a:lnTo>
                  <a:lnTo>
                    <a:pt x="64664" y="186710"/>
                  </a:lnTo>
                  <a:lnTo>
                    <a:pt x="123458" y="147269"/>
                  </a:lnTo>
                  <a:lnTo>
                    <a:pt x="159108" y="128843"/>
                  </a:lnTo>
                  <a:lnTo>
                    <a:pt x="198657" y="111370"/>
                  </a:lnTo>
                  <a:lnTo>
                    <a:pt x="241905" y="94915"/>
                  </a:lnTo>
                  <a:lnTo>
                    <a:pt x="288651" y="79544"/>
                  </a:lnTo>
                  <a:lnTo>
                    <a:pt x="338693" y="65323"/>
                  </a:lnTo>
                  <a:lnTo>
                    <a:pt x="391832" y="52318"/>
                  </a:lnTo>
                  <a:lnTo>
                    <a:pt x="447865" y="40596"/>
                  </a:lnTo>
                  <a:lnTo>
                    <a:pt x="506593" y="30222"/>
                  </a:lnTo>
                  <a:lnTo>
                    <a:pt x="567812" y="21263"/>
                  </a:lnTo>
                  <a:lnTo>
                    <a:pt x="631324" y="13784"/>
                  </a:lnTo>
                  <a:lnTo>
                    <a:pt x="696926" y="7853"/>
                  </a:lnTo>
                  <a:lnTo>
                    <a:pt x="764418" y="3534"/>
                  </a:lnTo>
                  <a:lnTo>
                    <a:pt x="833598" y="894"/>
                  </a:lnTo>
                  <a:lnTo>
                    <a:pt x="904266" y="0"/>
                  </a:lnTo>
                  <a:lnTo>
                    <a:pt x="974934" y="894"/>
                  </a:lnTo>
                  <a:lnTo>
                    <a:pt x="1044114" y="3534"/>
                  </a:lnTo>
                  <a:lnTo>
                    <a:pt x="1111606" y="7853"/>
                  </a:lnTo>
                  <a:lnTo>
                    <a:pt x="1177208" y="13784"/>
                  </a:lnTo>
                  <a:lnTo>
                    <a:pt x="1240720" y="21263"/>
                  </a:lnTo>
                  <a:lnTo>
                    <a:pt x="1301939" y="30222"/>
                  </a:lnTo>
                  <a:lnTo>
                    <a:pt x="1360666" y="40596"/>
                  </a:lnTo>
                  <a:lnTo>
                    <a:pt x="1416700" y="52318"/>
                  </a:lnTo>
                  <a:lnTo>
                    <a:pt x="1469838" y="65323"/>
                  </a:lnTo>
                  <a:lnTo>
                    <a:pt x="1519881" y="79544"/>
                  </a:lnTo>
                  <a:lnTo>
                    <a:pt x="1566627" y="94915"/>
                  </a:lnTo>
                  <a:lnTo>
                    <a:pt x="1609875" y="111370"/>
                  </a:lnTo>
                  <a:lnTo>
                    <a:pt x="1649424" y="128843"/>
                  </a:lnTo>
                  <a:lnTo>
                    <a:pt x="1685073" y="147269"/>
                  </a:lnTo>
                  <a:lnTo>
                    <a:pt x="1743868" y="186710"/>
                  </a:lnTo>
                  <a:lnTo>
                    <a:pt x="1784650" y="229166"/>
                  </a:lnTo>
                  <a:lnTo>
                    <a:pt x="1805812" y="274107"/>
                  </a:lnTo>
                  <a:lnTo>
                    <a:pt x="1808532" y="297344"/>
                  </a:lnTo>
                  <a:lnTo>
                    <a:pt x="1805812" y="320581"/>
                  </a:lnTo>
                  <a:lnTo>
                    <a:pt x="1784650" y="365522"/>
                  </a:lnTo>
                  <a:lnTo>
                    <a:pt x="1743868" y="407978"/>
                  </a:lnTo>
                  <a:lnTo>
                    <a:pt x="1685073" y="447419"/>
                  </a:lnTo>
                  <a:lnTo>
                    <a:pt x="1649424" y="465845"/>
                  </a:lnTo>
                  <a:lnTo>
                    <a:pt x="1609875" y="483318"/>
                  </a:lnTo>
                  <a:lnTo>
                    <a:pt x="1566627" y="499773"/>
                  </a:lnTo>
                  <a:lnTo>
                    <a:pt x="1519881" y="515144"/>
                  </a:lnTo>
                  <a:lnTo>
                    <a:pt x="1469838" y="529365"/>
                  </a:lnTo>
                  <a:lnTo>
                    <a:pt x="1416700" y="542370"/>
                  </a:lnTo>
                  <a:lnTo>
                    <a:pt x="1360666" y="554092"/>
                  </a:lnTo>
                  <a:lnTo>
                    <a:pt x="1301939" y="564466"/>
                  </a:lnTo>
                  <a:lnTo>
                    <a:pt x="1240720" y="573425"/>
                  </a:lnTo>
                  <a:lnTo>
                    <a:pt x="1177208" y="580904"/>
                  </a:lnTo>
                  <a:lnTo>
                    <a:pt x="1111606" y="586835"/>
                  </a:lnTo>
                  <a:lnTo>
                    <a:pt x="1044114" y="591154"/>
                  </a:lnTo>
                  <a:lnTo>
                    <a:pt x="974934" y="593794"/>
                  </a:lnTo>
                  <a:lnTo>
                    <a:pt x="904266" y="594688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94125" y="2663449"/>
              <a:ext cx="1809114" cy="594995"/>
            </a:xfrm>
            <a:custGeom>
              <a:avLst/>
              <a:gdLst/>
              <a:ahLst/>
              <a:cxnLst/>
              <a:rect l="l" t="t" r="r" b="b"/>
              <a:pathLst>
                <a:path w="1809114" h="594995">
                  <a:moveTo>
                    <a:pt x="0" y="297344"/>
                  </a:moveTo>
                  <a:lnTo>
                    <a:pt x="2720" y="274107"/>
                  </a:lnTo>
                  <a:lnTo>
                    <a:pt x="10748" y="251359"/>
                  </a:lnTo>
                  <a:lnTo>
                    <a:pt x="41921" y="207594"/>
                  </a:lnTo>
                  <a:lnTo>
                    <a:pt x="91910" y="166579"/>
                  </a:lnTo>
                  <a:lnTo>
                    <a:pt x="159108" y="128843"/>
                  </a:lnTo>
                  <a:lnTo>
                    <a:pt x="198657" y="111370"/>
                  </a:lnTo>
                  <a:lnTo>
                    <a:pt x="241905" y="94915"/>
                  </a:lnTo>
                  <a:lnTo>
                    <a:pt x="288651" y="79544"/>
                  </a:lnTo>
                  <a:lnTo>
                    <a:pt x="338693" y="65323"/>
                  </a:lnTo>
                  <a:lnTo>
                    <a:pt x="391832" y="52318"/>
                  </a:lnTo>
                  <a:lnTo>
                    <a:pt x="447865" y="40596"/>
                  </a:lnTo>
                  <a:lnTo>
                    <a:pt x="506593" y="30222"/>
                  </a:lnTo>
                  <a:lnTo>
                    <a:pt x="567812" y="21263"/>
                  </a:lnTo>
                  <a:lnTo>
                    <a:pt x="631324" y="13784"/>
                  </a:lnTo>
                  <a:lnTo>
                    <a:pt x="696926" y="7853"/>
                  </a:lnTo>
                  <a:lnTo>
                    <a:pt x="764418" y="3534"/>
                  </a:lnTo>
                  <a:lnTo>
                    <a:pt x="833598" y="894"/>
                  </a:lnTo>
                  <a:lnTo>
                    <a:pt x="904266" y="0"/>
                  </a:lnTo>
                  <a:lnTo>
                    <a:pt x="974934" y="894"/>
                  </a:lnTo>
                  <a:lnTo>
                    <a:pt x="1044114" y="3534"/>
                  </a:lnTo>
                  <a:lnTo>
                    <a:pt x="1111606" y="7853"/>
                  </a:lnTo>
                  <a:lnTo>
                    <a:pt x="1177208" y="13784"/>
                  </a:lnTo>
                  <a:lnTo>
                    <a:pt x="1240720" y="21263"/>
                  </a:lnTo>
                  <a:lnTo>
                    <a:pt x="1301939" y="30222"/>
                  </a:lnTo>
                  <a:lnTo>
                    <a:pt x="1360667" y="40596"/>
                  </a:lnTo>
                  <a:lnTo>
                    <a:pt x="1416700" y="52318"/>
                  </a:lnTo>
                  <a:lnTo>
                    <a:pt x="1469838" y="65323"/>
                  </a:lnTo>
                  <a:lnTo>
                    <a:pt x="1519881" y="79544"/>
                  </a:lnTo>
                  <a:lnTo>
                    <a:pt x="1566627" y="94915"/>
                  </a:lnTo>
                  <a:lnTo>
                    <a:pt x="1609875" y="111370"/>
                  </a:lnTo>
                  <a:lnTo>
                    <a:pt x="1649424" y="128843"/>
                  </a:lnTo>
                  <a:lnTo>
                    <a:pt x="1685073" y="147269"/>
                  </a:lnTo>
                  <a:lnTo>
                    <a:pt x="1743868" y="186710"/>
                  </a:lnTo>
                  <a:lnTo>
                    <a:pt x="1784650" y="229166"/>
                  </a:lnTo>
                  <a:lnTo>
                    <a:pt x="1805812" y="274107"/>
                  </a:lnTo>
                  <a:lnTo>
                    <a:pt x="1808532" y="297344"/>
                  </a:lnTo>
                  <a:lnTo>
                    <a:pt x="1797784" y="343329"/>
                  </a:lnTo>
                  <a:lnTo>
                    <a:pt x="1766611" y="387094"/>
                  </a:lnTo>
                  <a:lnTo>
                    <a:pt x="1716622" y="428109"/>
                  </a:lnTo>
                  <a:lnTo>
                    <a:pt x="1649424" y="465845"/>
                  </a:lnTo>
                  <a:lnTo>
                    <a:pt x="1609875" y="483318"/>
                  </a:lnTo>
                  <a:lnTo>
                    <a:pt x="1566627" y="499773"/>
                  </a:lnTo>
                  <a:lnTo>
                    <a:pt x="1519881" y="515144"/>
                  </a:lnTo>
                  <a:lnTo>
                    <a:pt x="1469838" y="529365"/>
                  </a:lnTo>
                  <a:lnTo>
                    <a:pt x="1416700" y="542370"/>
                  </a:lnTo>
                  <a:lnTo>
                    <a:pt x="1360667" y="554092"/>
                  </a:lnTo>
                  <a:lnTo>
                    <a:pt x="1301939" y="564466"/>
                  </a:lnTo>
                  <a:lnTo>
                    <a:pt x="1240720" y="573425"/>
                  </a:lnTo>
                  <a:lnTo>
                    <a:pt x="1177208" y="580904"/>
                  </a:lnTo>
                  <a:lnTo>
                    <a:pt x="1111606" y="586835"/>
                  </a:lnTo>
                  <a:lnTo>
                    <a:pt x="1044114" y="591154"/>
                  </a:lnTo>
                  <a:lnTo>
                    <a:pt x="974934" y="593794"/>
                  </a:lnTo>
                  <a:lnTo>
                    <a:pt x="904266" y="594688"/>
                  </a:lnTo>
                  <a:lnTo>
                    <a:pt x="833598" y="593794"/>
                  </a:lnTo>
                  <a:lnTo>
                    <a:pt x="764418" y="591154"/>
                  </a:lnTo>
                  <a:lnTo>
                    <a:pt x="696926" y="586835"/>
                  </a:lnTo>
                  <a:lnTo>
                    <a:pt x="631324" y="580904"/>
                  </a:lnTo>
                  <a:lnTo>
                    <a:pt x="567812" y="573425"/>
                  </a:lnTo>
                  <a:lnTo>
                    <a:pt x="506593" y="564466"/>
                  </a:lnTo>
                  <a:lnTo>
                    <a:pt x="447865" y="554092"/>
                  </a:lnTo>
                  <a:lnTo>
                    <a:pt x="391832" y="542370"/>
                  </a:lnTo>
                  <a:lnTo>
                    <a:pt x="338693" y="529365"/>
                  </a:lnTo>
                  <a:lnTo>
                    <a:pt x="288651" y="515144"/>
                  </a:lnTo>
                  <a:lnTo>
                    <a:pt x="241905" y="499773"/>
                  </a:lnTo>
                  <a:lnTo>
                    <a:pt x="198657" y="483318"/>
                  </a:lnTo>
                  <a:lnTo>
                    <a:pt x="159108" y="465845"/>
                  </a:lnTo>
                  <a:lnTo>
                    <a:pt x="123458" y="447419"/>
                  </a:lnTo>
                  <a:lnTo>
                    <a:pt x="64664" y="407978"/>
                  </a:lnTo>
                  <a:lnTo>
                    <a:pt x="23882" y="365522"/>
                  </a:lnTo>
                  <a:lnTo>
                    <a:pt x="2720" y="320581"/>
                  </a:lnTo>
                  <a:lnTo>
                    <a:pt x="0" y="297344"/>
                  </a:lnTo>
                  <a:close/>
                </a:path>
              </a:pathLst>
            </a:custGeom>
            <a:ln w="12699">
              <a:solidFill>
                <a:srgbClr val="CC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160625" y="2739953"/>
            <a:ext cx="1075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reports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753515" y="3568112"/>
            <a:ext cx="1898014" cy="713740"/>
            <a:chOff x="6753515" y="3568112"/>
            <a:chExt cx="1898014" cy="713740"/>
          </a:xfrm>
        </p:grpSpPr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29715" y="3614631"/>
              <a:ext cx="1821233" cy="66675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759865" y="3574462"/>
              <a:ext cx="1809114" cy="594995"/>
            </a:xfrm>
            <a:custGeom>
              <a:avLst/>
              <a:gdLst/>
              <a:ahLst/>
              <a:cxnLst/>
              <a:rect l="l" t="t" r="r" b="b"/>
              <a:pathLst>
                <a:path w="1809115" h="594995">
                  <a:moveTo>
                    <a:pt x="904266" y="594689"/>
                  </a:moveTo>
                  <a:lnTo>
                    <a:pt x="833599" y="593794"/>
                  </a:lnTo>
                  <a:lnTo>
                    <a:pt x="764418" y="591154"/>
                  </a:lnTo>
                  <a:lnTo>
                    <a:pt x="696926" y="586836"/>
                  </a:lnTo>
                  <a:lnTo>
                    <a:pt x="631324" y="580904"/>
                  </a:lnTo>
                  <a:lnTo>
                    <a:pt x="567813" y="573425"/>
                  </a:lnTo>
                  <a:lnTo>
                    <a:pt x="506593" y="564466"/>
                  </a:lnTo>
                  <a:lnTo>
                    <a:pt x="447866" y="554092"/>
                  </a:lnTo>
                  <a:lnTo>
                    <a:pt x="391832" y="542370"/>
                  </a:lnTo>
                  <a:lnTo>
                    <a:pt x="338694" y="529365"/>
                  </a:lnTo>
                  <a:lnTo>
                    <a:pt x="288651" y="515144"/>
                  </a:lnTo>
                  <a:lnTo>
                    <a:pt x="241905" y="499773"/>
                  </a:lnTo>
                  <a:lnTo>
                    <a:pt x="198657" y="483318"/>
                  </a:lnTo>
                  <a:lnTo>
                    <a:pt x="159108" y="465845"/>
                  </a:lnTo>
                  <a:lnTo>
                    <a:pt x="123458" y="447420"/>
                  </a:lnTo>
                  <a:lnTo>
                    <a:pt x="64664" y="407978"/>
                  </a:lnTo>
                  <a:lnTo>
                    <a:pt x="23882" y="365523"/>
                  </a:lnTo>
                  <a:lnTo>
                    <a:pt x="2720" y="320582"/>
                  </a:lnTo>
                  <a:lnTo>
                    <a:pt x="0" y="297344"/>
                  </a:lnTo>
                  <a:lnTo>
                    <a:pt x="2720" y="274107"/>
                  </a:lnTo>
                  <a:lnTo>
                    <a:pt x="23882" y="229166"/>
                  </a:lnTo>
                  <a:lnTo>
                    <a:pt x="64664" y="186710"/>
                  </a:lnTo>
                  <a:lnTo>
                    <a:pt x="123458" y="147269"/>
                  </a:lnTo>
                  <a:lnTo>
                    <a:pt x="159108" y="128843"/>
                  </a:lnTo>
                  <a:lnTo>
                    <a:pt x="198657" y="111370"/>
                  </a:lnTo>
                  <a:lnTo>
                    <a:pt x="241905" y="94915"/>
                  </a:lnTo>
                  <a:lnTo>
                    <a:pt x="288651" y="79544"/>
                  </a:lnTo>
                  <a:lnTo>
                    <a:pt x="338694" y="65323"/>
                  </a:lnTo>
                  <a:lnTo>
                    <a:pt x="391832" y="52318"/>
                  </a:lnTo>
                  <a:lnTo>
                    <a:pt x="447866" y="40596"/>
                  </a:lnTo>
                  <a:lnTo>
                    <a:pt x="506593" y="30222"/>
                  </a:lnTo>
                  <a:lnTo>
                    <a:pt x="567813" y="21263"/>
                  </a:lnTo>
                  <a:lnTo>
                    <a:pt x="631324" y="13784"/>
                  </a:lnTo>
                  <a:lnTo>
                    <a:pt x="696926" y="7853"/>
                  </a:lnTo>
                  <a:lnTo>
                    <a:pt x="764418" y="3534"/>
                  </a:lnTo>
                  <a:lnTo>
                    <a:pt x="833599" y="894"/>
                  </a:lnTo>
                  <a:lnTo>
                    <a:pt x="904266" y="0"/>
                  </a:lnTo>
                  <a:lnTo>
                    <a:pt x="974934" y="894"/>
                  </a:lnTo>
                  <a:lnTo>
                    <a:pt x="1044115" y="3534"/>
                  </a:lnTo>
                  <a:lnTo>
                    <a:pt x="1111606" y="7853"/>
                  </a:lnTo>
                  <a:lnTo>
                    <a:pt x="1177209" y="13784"/>
                  </a:lnTo>
                  <a:lnTo>
                    <a:pt x="1240720" y="21263"/>
                  </a:lnTo>
                  <a:lnTo>
                    <a:pt x="1301940" y="30222"/>
                  </a:lnTo>
                  <a:lnTo>
                    <a:pt x="1360667" y="40596"/>
                  </a:lnTo>
                  <a:lnTo>
                    <a:pt x="1416701" y="52318"/>
                  </a:lnTo>
                  <a:lnTo>
                    <a:pt x="1469839" y="65323"/>
                  </a:lnTo>
                  <a:lnTo>
                    <a:pt x="1519882" y="79544"/>
                  </a:lnTo>
                  <a:lnTo>
                    <a:pt x="1566628" y="94915"/>
                  </a:lnTo>
                  <a:lnTo>
                    <a:pt x="1609876" y="111370"/>
                  </a:lnTo>
                  <a:lnTo>
                    <a:pt x="1649425" y="128843"/>
                  </a:lnTo>
                  <a:lnTo>
                    <a:pt x="1685074" y="147269"/>
                  </a:lnTo>
                  <a:lnTo>
                    <a:pt x="1743869" y="186710"/>
                  </a:lnTo>
                  <a:lnTo>
                    <a:pt x="1784651" y="229166"/>
                  </a:lnTo>
                  <a:lnTo>
                    <a:pt x="1805813" y="274107"/>
                  </a:lnTo>
                  <a:lnTo>
                    <a:pt x="1808533" y="297344"/>
                  </a:lnTo>
                  <a:lnTo>
                    <a:pt x="1805813" y="320582"/>
                  </a:lnTo>
                  <a:lnTo>
                    <a:pt x="1784651" y="365523"/>
                  </a:lnTo>
                  <a:lnTo>
                    <a:pt x="1743869" y="407978"/>
                  </a:lnTo>
                  <a:lnTo>
                    <a:pt x="1685074" y="447420"/>
                  </a:lnTo>
                  <a:lnTo>
                    <a:pt x="1649425" y="465845"/>
                  </a:lnTo>
                  <a:lnTo>
                    <a:pt x="1609876" y="483318"/>
                  </a:lnTo>
                  <a:lnTo>
                    <a:pt x="1566628" y="499773"/>
                  </a:lnTo>
                  <a:lnTo>
                    <a:pt x="1519882" y="515144"/>
                  </a:lnTo>
                  <a:lnTo>
                    <a:pt x="1469839" y="529365"/>
                  </a:lnTo>
                  <a:lnTo>
                    <a:pt x="1416701" y="542370"/>
                  </a:lnTo>
                  <a:lnTo>
                    <a:pt x="1360667" y="554092"/>
                  </a:lnTo>
                  <a:lnTo>
                    <a:pt x="1301940" y="564466"/>
                  </a:lnTo>
                  <a:lnTo>
                    <a:pt x="1240720" y="573425"/>
                  </a:lnTo>
                  <a:lnTo>
                    <a:pt x="1177209" y="580904"/>
                  </a:lnTo>
                  <a:lnTo>
                    <a:pt x="1111606" y="586836"/>
                  </a:lnTo>
                  <a:lnTo>
                    <a:pt x="1044115" y="591154"/>
                  </a:lnTo>
                  <a:lnTo>
                    <a:pt x="974934" y="593794"/>
                  </a:lnTo>
                  <a:lnTo>
                    <a:pt x="904266" y="594689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59865" y="3574462"/>
              <a:ext cx="1809114" cy="594995"/>
            </a:xfrm>
            <a:custGeom>
              <a:avLst/>
              <a:gdLst/>
              <a:ahLst/>
              <a:cxnLst/>
              <a:rect l="l" t="t" r="r" b="b"/>
              <a:pathLst>
                <a:path w="1809115" h="594995">
                  <a:moveTo>
                    <a:pt x="0" y="297344"/>
                  </a:moveTo>
                  <a:lnTo>
                    <a:pt x="2720" y="274107"/>
                  </a:lnTo>
                  <a:lnTo>
                    <a:pt x="10748" y="251359"/>
                  </a:lnTo>
                  <a:lnTo>
                    <a:pt x="41921" y="207594"/>
                  </a:lnTo>
                  <a:lnTo>
                    <a:pt x="91910" y="166579"/>
                  </a:lnTo>
                  <a:lnTo>
                    <a:pt x="159108" y="128843"/>
                  </a:lnTo>
                  <a:lnTo>
                    <a:pt x="198657" y="111370"/>
                  </a:lnTo>
                  <a:lnTo>
                    <a:pt x="241905" y="94915"/>
                  </a:lnTo>
                  <a:lnTo>
                    <a:pt x="288651" y="79544"/>
                  </a:lnTo>
                  <a:lnTo>
                    <a:pt x="338694" y="65323"/>
                  </a:lnTo>
                  <a:lnTo>
                    <a:pt x="391832" y="52318"/>
                  </a:lnTo>
                  <a:lnTo>
                    <a:pt x="447866" y="40596"/>
                  </a:lnTo>
                  <a:lnTo>
                    <a:pt x="506593" y="30222"/>
                  </a:lnTo>
                  <a:lnTo>
                    <a:pt x="567813" y="21263"/>
                  </a:lnTo>
                  <a:lnTo>
                    <a:pt x="631324" y="13784"/>
                  </a:lnTo>
                  <a:lnTo>
                    <a:pt x="696926" y="7853"/>
                  </a:lnTo>
                  <a:lnTo>
                    <a:pt x="764418" y="3534"/>
                  </a:lnTo>
                  <a:lnTo>
                    <a:pt x="833599" y="894"/>
                  </a:lnTo>
                  <a:lnTo>
                    <a:pt x="904266" y="0"/>
                  </a:lnTo>
                  <a:lnTo>
                    <a:pt x="974934" y="894"/>
                  </a:lnTo>
                  <a:lnTo>
                    <a:pt x="1044115" y="3534"/>
                  </a:lnTo>
                  <a:lnTo>
                    <a:pt x="1111606" y="7853"/>
                  </a:lnTo>
                  <a:lnTo>
                    <a:pt x="1177209" y="13784"/>
                  </a:lnTo>
                  <a:lnTo>
                    <a:pt x="1240720" y="21263"/>
                  </a:lnTo>
                  <a:lnTo>
                    <a:pt x="1301940" y="30222"/>
                  </a:lnTo>
                  <a:lnTo>
                    <a:pt x="1360667" y="40596"/>
                  </a:lnTo>
                  <a:lnTo>
                    <a:pt x="1416701" y="52318"/>
                  </a:lnTo>
                  <a:lnTo>
                    <a:pt x="1469839" y="65323"/>
                  </a:lnTo>
                  <a:lnTo>
                    <a:pt x="1519882" y="79544"/>
                  </a:lnTo>
                  <a:lnTo>
                    <a:pt x="1566628" y="94915"/>
                  </a:lnTo>
                  <a:lnTo>
                    <a:pt x="1609876" y="111370"/>
                  </a:lnTo>
                  <a:lnTo>
                    <a:pt x="1649425" y="128843"/>
                  </a:lnTo>
                  <a:lnTo>
                    <a:pt x="1685074" y="147269"/>
                  </a:lnTo>
                  <a:lnTo>
                    <a:pt x="1743869" y="186710"/>
                  </a:lnTo>
                  <a:lnTo>
                    <a:pt x="1784651" y="229166"/>
                  </a:lnTo>
                  <a:lnTo>
                    <a:pt x="1805813" y="274107"/>
                  </a:lnTo>
                  <a:lnTo>
                    <a:pt x="1808533" y="297344"/>
                  </a:lnTo>
                  <a:lnTo>
                    <a:pt x="1797785" y="343330"/>
                  </a:lnTo>
                  <a:lnTo>
                    <a:pt x="1766612" y="387094"/>
                  </a:lnTo>
                  <a:lnTo>
                    <a:pt x="1716622" y="428109"/>
                  </a:lnTo>
                  <a:lnTo>
                    <a:pt x="1649425" y="465845"/>
                  </a:lnTo>
                  <a:lnTo>
                    <a:pt x="1609876" y="483318"/>
                  </a:lnTo>
                  <a:lnTo>
                    <a:pt x="1566628" y="499773"/>
                  </a:lnTo>
                  <a:lnTo>
                    <a:pt x="1519882" y="515144"/>
                  </a:lnTo>
                  <a:lnTo>
                    <a:pt x="1469839" y="529365"/>
                  </a:lnTo>
                  <a:lnTo>
                    <a:pt x="1416701" y="542370"/>
                  </a:lnTo>
                  <a:lnTo>
                    <a:pt x="1360667" y="554092"/>
                  </a:lnTo>
                  <a:lnTo>
                    <a:pt x="1301940" y="564466"/>
                  </a:lnTo>
                  <a:lnTo>
                    <a:pt x="1240720" y="573425"/>
                  </a:lnTo>
                  <a:lnTo>
                    <a:pt x="1177209" y="580904"/>
                  </a:lnTo>
                  <a:lnTo>
                    <a:pt x="1111606" y="586836"/>
                  </a:lnTo>
                  <a:lnTo>
                    <a:pt x="1044115" y="591154"/>
                  </a:lnTo>
                  <a:lnTo>
                    <a:pt x="974934" y="593794"/>
                  </a:lnTo>
                  <a:lnTo>
                    <a:pt x="904266" y="594689"/>
                  </a:lnTo>
                  <a:lnTo>
                    <a:pt x="833599" y="593794"/>
                  </a:lnTo>
                  <a:lnTo>
                    <a:pt x="764418" y="591154"/>
                  </a:lnTo>
                  <a:lnTo>
                    <a:pt x="696926" y="586836"/>
                  </a:lnTo>
                  <a:lnTo>
                    <a:pt x="631324" y="580904"/>
                  </a:lnTo>
                  <a:lnTo>
                    <a:pt x="567813" y="573425"/>
                  </a:lnTo>
                  <a:lnTo>
                    <a:pt x="506593" y="564466"/>
                  </a:lnTo>
                  <a:lnTo>
                    <a:pt x="447866" y="554092"/>
                  </a:lnTo>
                  <a:lnTo>
                    <a:pt x="391832" y="542370"/>
                  </a:lnTo>
                  <a:lnTo>
                    <a:pt x="338694" y="529365"/>
                  </a:lnTo>
                  <a:lnTo>
                    <a:pt x="288651" y="515144"/>
                  </a:lnTo>
                  <a:lnTo>
                    <a:pt x="241905" y="499773"/>
                  </a:lnTo>
                  <a:lnTo>
                    <a:pt x="198657" y="483318"/>
                  </a:lnTo>
                  <a:lnTo>
                    <a:pt x="159108" y="465845"/>
                  </a:lnTo>
                  <a:lnTo>
                    <a:pt x="123458" y="447420"/>
                  </a:lnTo>
                  <a:lnTo>
                    <a:pt x="64664" y="407978"/>
                  </a:lnTo>
                  <a:lnTo>
                    <a:pt x="23882" y="365523"/>
                  </a:lnTo>
                  <a:lnTo>
                    <a:pt x="2720" y="320582"/>
                  </a:lnTo>
                  <a:lnTo>
                    <a:pt x="0" y="297344"/>
                  </a:lnTo>
                  <a:close/>
                </a:path>
              </a:pathLst>
            </a:custGeom>
            <a:ln w="12699">
              <a:solidFill>
                <a:srgbClr val="CC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117884" y="3484278"/>
            <a:ext cx="1092200" cy="72453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461009" marR="5080" indent="-448945">
              <a:lnSpc>
                <a:spcPts val="2630"/>
              </a:lnSpc>
              <a:spcBef>
                <a:spcPts val="39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manual 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222338" y="2201591"/>
            <a:ext cx="1898014" cy="713740"/>
            <a:chOff x="6222338" y="2201591"/>
            <a:chExt cx="1898014" cy="713740"/>
          </a:xfrm>
        </p:grpSpPr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98539" y="2248111"/>
              <a:ext cx="1821233" cy="66675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228688" y="2207941"/>
              <a:ext cx="1809114" cy="594995"/>
            </a:xfrm>
            <a:custGeom>
              <a:avLst/>
              <a:gdLst/>
              <a:ahLst/>
              <a:cxnLst/>
              <a:rect l="l" t="t" r="r" b="b"/>
              <a:pathLst>
                <a:path w="1809115" h="594994">
                  <a:moveTo>
                    <a:pt x="904266" y="594688"/>
                  </a:moveTo>
                  <a:lnTo>
                    <a:pt x="833598" y="593794"/>
                  </a:lnTo>
                  <a:lnTo>
                    <a:pt x="764418" y="591154"/>
                  </a:lnTo>
                  <a:lnTo>
                    <a:pt x="696926" y="586835"/>
                  </a:lnTo>
                  <a:lnTo>
                    <a:pt x="631324" y="580904"/>
                  </a:lnTo>
                  <a:lnTo>
                    <a:pt x="567812" y="573425"/>
                  </a:lnTo>
                  <a:lnTo>
                    <a:pt x="506593" y="564466"/>
                  </a:lnTo>
                  <a:lnTo>
                    <a:pt x="447865" y="554092"/>
                  </a:lnTo>
                  <a:lnTo>
                    <a:pt x="391832" y="542370"/>
                  </a:lnTo>
                  <a:lnTo>
                    <a:pt x="338693" y="529365"/>
                  </a:lnTo>
                  <a:lnTo>
                    <a:pt x="288651" y="515144"/>
                  </a:lnTo>
                  <a:lnTo>
                    <a:pt x="241905" y="499773"/>
                  </a:lnTo>
                  <a:lnTo>
                    <a:pt x="198657" y="483318"/>
                  </a:lnTo>
                  <a:lnTo>
                    <a:pt x="159108" y="465845"/>
                  </a:lnTo>
                  <a:lnTo>
                    <a:pt x="123458" y="447419"/>
                  </a:lnTo>
                  <a:lnTo>
                    <a:pt x="64664" y="407978"/>
                  </a:lnTo>
                  <a:lnTo>
                    <a:pt x="23882" y="365522"/>
                  </a:lnTo>
                  <a:lnTo>
                    <a:pt x="2720" y="320581"/>
                  </a:lnTo>
                  <a:lnTo>
                    <a:pt x="0" y="297344"/>
                  </a:lnTo>
                  <a:lnTo>
                    <a:pt x="2720" y="274107"/>
                  </a:lnTo>
                  <a:lnTo>
                    <a:pt x="23882" y="229166"/>
                  </a:lnTo>
                  <a:lnTo>
                    <a:pt x="64664" y="186710"/>
                  </a:lnTo>
                  <a:lnTo>
                    <a:pt x="123458" y="147268"/>
                  </a:lnTo>
                  <a:lnTo>
                    <a:pt x="159108" y="128843"/>
                  </a:lnTo>
                  <a:lnTo>
                    <a:pt x="198657" y="111370"/>
                  </a:lnTo>
                  <a:lnTo>
                    <a:pt x="241905" y="94915"/>
                  </a:lnTo>
                  <a:lnTo>
                    <a:pt x="288651" y="79544"/>
                  </a:lnTo>
                  <a:lnTo>
                    <a:pt x="338693" y="65323"/>
                  </a:lnTo>
                  <a:lnTo>
                    <a:pt x="391832" y="52318"/>
                  </a:lnTo>
                  <a:lnTo>
                    <a:pt x="447865" y="40596"/>
                  </a:lnTo>
                  <a:lnTo>
                    <a:pt x="506593" y="30222"/>
                  </a:lnTo>
                  <a:lnTo>
                    <a:pt x="567812" y="21263"/>
                  </a:lnTo>
                  <a:lnTo>
                    <a:pt x="631324" y="13784"/>
                  </a:lnTo>
                  <a:lnTo>
                    <a:pt x="696926" y="7853"/>
                  </a:lnTo>
                  <a:lnTo>
                    <a:pt x="764418" y="3534"/>
                  </a:lnTo>
                  <a:lnTo>
                    <a:pt x="833598" y="894"/>
                  </a:lnTo>
                  <a:lnTo>
                    <a:pt x="904266" y="0"/>
                  </a:lnTo>
                  <a:lnTo>
                    <a:pt x="974934" y="894"/>
                  </a:lnTo>
                  <a:lnTo>
                    <a:pt x="1044114" y="3534"/>
                  </a:lnTo>
                  <a:lnTo>
                    <a:pt x="1111606" y="7853"/>
                  </a:lnTo>
                  <a:lnTo>
                    <a:pt x="1177208" y="13784"/>
                  </a:lnTo>
                  <a:lnTo>
                    <a:pt x="1240720" y="21263"/>
                  </a:lnTo>
                  <a:lnTo>
                    <a:pt x="1301939" y="30222"/>
                  </a:lnTo>
                  <a:lnTo>
                    <a:pt x="1360667" y="40596"/>
                  </a:lnTo>
                  <a:lnTo>
                    <a:pt x="1416700" y="52318"/>
                  </a:lnTo>
                  <a:lnTo>
                    <a:pt x="1469839" y="65323"/>
                  </a:lnTo>
                  <a:lnTo>
                    <a:pt x="1519881" y="79544"/>
                  </a:lnTo>
                  <a:lnTo>
                    <a:pt x="1566627" y="94915"/>
                  </a:lnTo>
                  <a:lnTo>
                    <a:pt x="1609875" y="111370"/>
                  </a:lnTo>
                  <a:lnTo>
                    <a:pt x="1649424" y="128843"/>
                  </a:lnTo>
                  <a:lnTo>
                    <a:pt x="1685074" y="147268"/>
                  </a:lnTo>
                  <a:lnTo>
                    <a:pt x="1743868" y="186710"/>
                  </a:lnTo>
                  <a:lnTo>
                    <a:pt x="1784650" y="229166"/>
                  </a:lnTo>
                  <a:lnTo>
                    <a:pt x="1805812" y="274107"/>
                  </a:lnTo>
                  <a:lnTo>
                    <a:pt x="1808532" y="297344"/>
                  </a:lnTo>
                  <a:lnTo>
                    <a:pt x="1805812" y="320581"/>
                  </a:lnTo>
                  <a:lnTo>
                    <a:pt x="1784650" y="365522"/>
                  </a:lnTo>
                  <a:lnTo>
                    <a:pt x="1743868" y="407978"/>
                  </a:lnTo>
                  <a:lnTo>
                    <a:pt x="1685074" y="447419"/>
                  </a:lnTo>
                  <a:lnTo>
                    <a:pt x="1649424" y="465845"/>
                  </a:lnTo>
                  <a:lnTo>
                    <a:pt x="1609875" y="483318"/>
                  </a:lnTo>
                  <a:lnTo>
                    <a:pt x="1566627" y="499773"/>
                  </a:lnTo>
                  <a:lnTo>
                    <a:pt x="1519881" y="515144"/>
                  </a:lnTo>
                  <a:lnTo>
                    <a:pt x="1469839" y="529365"/>
                  </a:lnTo>
                  <a:lnTo>
                    <a:pt x="1416700" y="542370"/>
                  </a:lnTo>
                  <a:lnTo>
                    <a:pt x="1360667" y="554092"/>
                  </a:lnTo>
                  <a:lnTo>
                    <a:pt x="1301939" y="564466"/>
                  </a:lnTo>
                  <a:lnTo>
                    <a:pt x="1240720" y="573425"/>
                  </a:lnTo>
                  <a:lnTo>
                    <a:pt x="1177208" y="580904"/>
                  </a:lnTo>
                  <a:lnTo>
                    <a:pt x="1111606" y="586835"/>
                  </a:lnTo>
                  <a:lnTo>
                    <a:pt x="1044114" y="591154"/>
                  </a:lnTo>
                  <a:lnTo>
                    <a:pt x="974934" y="593794"/>
                  </a:lnTo>
                  <a:lnTo>
                    <a:pt x="904266" y="594688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28688" y="2207941"/>
              <a:ext cx="1809114" cy="594995"/>
            </a:xfrm>
            <a:custGeom>
              <a:avLst/>
              <a:gdLst/>
              <a:ahLst/>
              <a:cxnLst/>
              <a:rect l="l" t="t" r="r" b="b"/>
              <a:pathLst>
                <a:path w="1809115" h="594994">
                  <a:moveTo>
                    <a:pt x="0" y="297344"/>
                  </a:moveTo>
                  <a:lnTo>
                    <a:pt x="2720" y="274107"/>
                  </a:lnTo>
                  <a:lnTo>
                    <a:pt x="10748" y="251359"/>
                  </a:lnTo>
                  <a:lnTo>
                    <a:pt x="41921" y="207594"/>
                  </a:lnTo>
                  <a:lnTo>
                    <a:pt x="91910" y="166579"/>
                  </a:lnTo>
                  <a:lnTo>
                    <a:pt x="159108" y="128843"/>
                  </a:lnTo>
                  <a:lnTo>
                    <a:pt x="198657" y="111370"/>
                  </a:lnTo>
                  <a:lnTo>
                    <a:pt x="241905" y="94915"/>
                  </a:lnTo>
                  <a:lnTo>
                    <a:pt x="288651" y="79544"/>
                  </a:lnTo>
                  <a:lnTo>
                    <a:pt x="338693" y="65323"/>
                  </a:lnTo>
                  <a:lnTo>
                    <a:pt x="391832" y="52318"/>
                  </a:lnTo>
                  <a:lnTo>
                    <a:pt x="447865" y="40596"/>
                  </a:lnTo>
                  <a:lnTo>
                    <a:pt x="506593" y="30222"/>
                  </a:lnTo>
                  <a:lnTo>
                    <a:pt x="567812" y="21263"/>
                  </a:lnTo>
                  <a:lnTo>
                    <a:pt x="631324" y="13784"/>
                  </a:lnTo>
                  <a:lnTo>
                    <a:pt x="696926" y="7853"/>
                  </a:lnTo>
                  <a:lnTo>
                    <a:pt x="764418" y="3534"/>
                  </a:lnTo>
                  <a:lnTo>
                    <a:pt x="833598" y="894"/>
                  </a:lnTo>
                  <a:lnTo>
                    <a:pt x="904266" y="0"/>
                  </a:lnTo>
                  <a:lnTo>
                    <a:pt x="974934" y="894"/>
                  </a:lnTo>
                  <a:lnTo>
                    <a:pt x="1044114" y="3534"/>
                  </a:lnTo>
                  <a:lnTo>
                    <a:pt x="1111606" y="7853"/>
                  </a:lnTo>
                  <a:lnTo>
                    <a:pt x="1177208" y="13784"/>
                  </a:lnTo>
                  <a:lnTo>
                    <a:pt x="1240720" y="21263"/>
                  </a:lnTo>
                  <a:lnTo>
                    <a:pt x="1301939" y="30222"/>
                  </a:lnTo>
                  <a:lnTo>
                    <a:pt x="1360667" y="40596"/>
                  </a:lnTo>
                  <a:lnTo>
                    <a:pt x="1416700" y="52318"/>
                  </a:lnTo>
                  <a:lnTo>
                    <a:pt x="1469839" y="65323"/>
                  </a:lnTo>
                  <a:lnTo>
                    <a:pt x="1519881" y="79544"/>
                  </a:lnTo>
                  <a:lnTo>
                    <a:pt x="1566627" y="94915"/>
                  </a:lnTo>
                  <a:lnTo>
                    <a:pt x="1609875" y="111370"/>
                  </a:lnTo>
                  <a:lnTo>
                    <a:pt x="1649424" y="128843"/>
                  </a:lnTo>
                  <a:lnTo>
                    <a:pt x="1685074" y="147268"/>
                  </a:lnTo>
                  <a:lnTo>
                    <a:pt x="1743868" y="186710"/>
                  </a:lnTo>
                  <a:lnTo>
                    <a:pt x="1784650" y="229166"/>
                  </a:lnTo>
                  <a:lnTo>
                    <a:pt x="1805812" y="274107"/>
                  </a:lnTo>
                  <a:lnTo>
                    <a:pt x="1808532" y="297344"/>
                  </a:lnTo>
                  <a:lnTo>
                    <a:pt x="1797784" y="343329"/>
                  </a:lnTo>
                  <a:lnTo>
                    <a:pt x="1766611" y="387094"/>
                  </a:lnTo>
                  <a:lnTo>
                    <a:pt x="1716622" y="428109"/>
                  </a:lnTo>
                  <a:lnTo>
                    <a:pt x="1649424" y="465845"/>
                  </a:lnTo>
                  <a:lnTo>
                    <a:pt x="1609875" y="483318"/>
                  </a:lnTo>
                  <a:lnTo>
                    <a:pt x="1566627" y="499773"/>
                  </a:lnTo>
                  <a:lnTo>
                    <a:pt x="1519881" y="515144"/>
                  </a:lnTo>
                  <a:lnTo>
                    <a:pt x="1469839" y="529365"/>
                  </a:lnTo>
                  <a:lnTo>
                    <a:pt x="1416700" y="542370"/>
                  </a:lnTo>
                  <a:lnTo>
                    <a:pt x="1360667" y="554092"/>
                  </a:lnTo>
                  <a:lnTo>
                    <a:pt x="1301939" y="564466"/>
                  </a:lnTo>
                  <a:lnTo>
                    <a:pt x="1240720" y="573425"/>
                  </a:lnTo>
                  <a:lnTo>
                    <a:pt x="1177208" y="580904"/>
                  </a:lnTo>
                  <a:lnTo>
                    <a:pt x="1111606" y="586835"/>
                  </a:lnTo>
                  <a:lnTo>
                    <a:pt x="1044114" y="591154"/>
                  </a:lnTo>
                  <a:lnTo>
                    <a:pt x="974934" y="593794"/>
                  </a:lnTo>
                  <a:lnTo>
                    <a:pt x="904266" y="594688"/>
                  </a:lnTo>
                  <a:lnTo>
                    <a:pt x="833598" y="593794"/>
                  </a:lnTo>
                  <a:lnTo>
                    <a:pt x="764418" y="591154"/>
                  </a:lnTo>
                  <a:lnTo>
                    <a:pt x="696926" y="586835"/>
                  </a:lnTo>
                  <a:lnTo>
                    <a:pt x="631324" y="580904"/>
                  </a:lnTo>
                  <a:lnTo>
                    <a:pt x="567812" y="573425"/>
                  </a:lnTo>
                  <a:lnTo>
                    <a:pt x="506593" y="564466"/>
                  </a:lnTo>
                  <a:lnTo>
                    <a:pt x="447865" y="554092"/>
                  </a:lnTo>
                  <a:lnTo>
                    <a:pt x="391832" y="542370"/>
                  </a:lnTo>
                  <a:lnTo>
                    <a:pt x="338693" y="529365"/>
                  </a:lnTo>
                  <a:lnTo>
                    <a:pt x="288651" y="515144"/>
                  </a:lnTo>
                  <a:lnTo>
                    <a:pt x="241905" y="499773"/>
                  </a:lnTo>
                  <a:lnTo>
                    <a:pt x="198657" y="483318"/>
                  </a:lnTo>
                  <a:lnTo>
                    <a:pt x="159108" y="465845"/>
                  </a:lnTo>
                  <a:lnTo>
                    <a:pt x="123458" y="447419"/>
                  </a:lnTo>
                  <a:lnTo>
                    <a:pt x="64664" y="407978"/>
                  </a:lnTo>
                  <a:lnTo>
                    <a:pt x="23882" y="365522"/>
                  </a:lnTo>
                  <a:lnTo>
                    <a:pt x="2720" y="320581"/>
                  </a:lnTo>
                  <a:lnTo>
                    <a:pt x="0" y="297344"/>
                  </a:lnTo>
                  <a:close/>
                </a:path>
              </a:pathLst>
            </a:custGeom>
            <a:ln w="12699">
              <a:solidFill>
                <a:srgbClr val="CC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620714" y="2117758"/>
            <a:ext cx="1023619" cy="72453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98755" marR="5080" indent="-186690">
              <a:lnSpc>
                <a:spcPts val="2630"/>
              </a:lnSpc>
              <a:spcBef>
                <a:spcPts val="39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docum  ents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82916" y="5314220"/>
            <a:ext cx="1898014" cy="713740"/>
            <a:chOff x="682916" y="5314220"/>
            <a:chExt cx="1898014" cy="713740"/>
          </a:xfrm>
        </p:grpSpPr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116" y="5360740"/>
              <a:ext cx="1821233" cy="66675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89266" y="5320570"/>
              <a:ext cx="1809114" cy="594995"/>
            </a:xfrm>
            <a:custGeom>
              <a:avLst/>
              <a:gdLst/>
              <a:ahLst/>
              <a:cxnLst/>
              <a:rect l="l" t="t" r="r" b="b"/>
              <a:pathLst>
                <a:path w="1809114" h="594995">
                  <a:moveTo>
                    <a:pt x="904266" y="594688"/>
                  </a:moveTo>
                  <a:lnTo>
                    <a:pt x="833598" y="593794"/>
                  </a:lnTo>
                  <a:lnTo>
                    <a:pt x="764418" y="591154"/>
                  </a:lnTo>
                  <a:lnTo>
                    <a:pt x="696926" y="586835"/>
                  </a:lnTo>
                  <a:lnTo>
                    <a:pt x="631324" y="580904"/>
                  </a:lnTo>
                  <a:lnTo>
                    <a:pt x="567812" y="573425"/>
                  </a:lnTo>
                  <a:lnTo>
                    <a:pt x="506593" y="564466"/>
                  </a:lnTo>
                  <a:lnTo>
                    <a:pt x="447865" y="554092"/>
                  </a:lnTo>
                  <a:lnTo>
                    <a:pt x="391832" y="542370"/>
                  </a:lnTo>
                  <a:lnTo>
                    <a:pt x="338693" y="529365"/>
                  </a:lnTo>
                  <a:lnTo>
                    <a:pt x="288651" y="515144"/>
                  </a:lnTo>
                  <a:lnTo>
                    <a:pt x="241905" y="499773"/>
                  </a:lnTo>
                  <a:lnTo>
                    <a:pt x="198657" y="483318"/>
                  </a:lnTo>
                  <a:lnTo>
                    <a:pt x="159108" y="465845"/>
                  </a:lnTo>
                  <a:lnTo>
                    <a:pt x="123458" y="447420"/>
                  </a:lnTo>
                  <a:lnTo>
                    <a:pt x="64664" y="407978"/>
                  </a:lnTo>
                  <a:lnTo>
                    <a:pt x="23882" y="365522"/>
                  </a:lnTo>
                  <a:lnTo>
                    <a:pt x="2720" y="320581"/>
                  </a:lnTo>
                  <a:lnTo>
                    <a:pt x="0" y="297344"/>
                  </a:lnTo>
                  <a:lnTo>
                    <a:pt x="2720" y="274107"/>
                  </a:lnTo>
                  <a:lnTo>
                    <a:pt x="23882" y="229166"/>
                  </a:lnTo>
                  <a:lnTo>
                    <a:pt x="64664" y="186710"/>
                  </a:lnTo>
                  <a:lnTo>
                    <a:pt x="123458" y="147268"/>
                  </a:lnTo>
                  <a:lnTo>
                    <a:pt x="159108" y="128843"/>
                  </a:lnTo>
                  <a:lnTo>
                    <a:pt x="198657" y="111370"/>
                  </a:lnTo>
                  <a:lnTo>
                    <a:pt x="241905" y="94915"/>
                  </a:lnTo>
                  <a:lnTo>
                    <a:pt x="288651" y="79544"/>
                  </a:lnTo>
                  <a:lnTo>
                    <a:pt x="338693" y="65323"/>
                  </a:lnTo>
                  <a:lnTo>
                    <a:pt x="391832" y="52318"/>
                  </a:lnTo>
                  <a:lnTo>
                    <a:pt x="447865" y="40596"/>
                  </a:lnTo>
                  <a:lnTo>
                    <a:pt x="506593" y="30222"/>
                  </a:lnTo>
                  <a:lnTo>
                    <a:pt x="567812" y="21263"/>
                  </a:lnTo>
                  <a:lnTo>
                    <a:pt x="631324" y="13784"/>
                  </a:lnTo>
                  <a:lnTo>
                    <a:pt x="696926" y="7853"/>
                  </a:lnTo>
                  <a:lnTo>
                    <a:pt x="764418" y="3534"/>
                  </a:lnTo>
                  <a:lnTo>
                    <a:pt x="833598" y="894"/>
                  </a:lnTo>
                  <a:lnTo>
                    <a:pt x="904266" y="0"/>
                  </a:lnTo>
                  <a:lnTo>
                    <a:pt x="974934" y="894"/>
                  </a:lnTo>
                  <a:lnTo>
                    <a:pt x="1044114" y="3534"/>
                  </a:lnTo>
                  <a:lnTo>
                    <a:pt x="1111606" y="7853"/>
                  </a:lnTo>
                  <a:lnTo>
                    <a:pt x="1177208" y="13784"/>
                  </a:lnTo>
                  <a:lnTo>
                    <a:pt x="1240720" y="21263"/>
                  </a:lnTo>
                  <a:lnTo>
                    <a:pt x="1301940" y="30222"/>
                  </a:lnTo>
                  <a:lnTo>
                    <a:pt x="1360667" y="40596"/>
                  </a:lnTo>
                  <a:lnTo>
                    <a:pt x="1416700" y="52318"/>
                  </a:lnTo>
                  <a:lnTo>
                    <a:pt x="1469839" y="65323"/>
                  </a:lnTo>
                  <a:lnTo>
                    <a:pt x="1519881" y="79544"/>
                  </a:lnTo>
                  <a:lnTo>
                    <a:pt x="1566627" y="94915"/>
                  </a:lnTo>
                  <a:lnTo>
                    <a:pt x="1609875" y="111370"/>
                  </a:lnTo>
                  <a:lnTo>
                    <a:pt x="1649424" y="128843"/>
                  </a:lnTo>
                  <a:lnTo>
                    <a:pt x="1685074" y="147268"/>
                  </a:lnTo>
                  <a:lnTo>
                    <a:pt x="1743868" y="186710"/>
                  </a:lnTo>
                  <a:lnTo>
                    <a:pt x="1784650" y="229166"/>
                  </a:lnTo>
                  <a:lnTo>
                    <a:pt x="1805812" y="274107"/>
                  </a:lnTo>
                  <a:lnTo>
                    <a:pt x="1808532" y="297344"/>
                  </a:lnTo>
                  <a:lnTo>
                    <a:pt x="1805812" y="320581"/>
                  </a:lnTo>
                  <a:lnTo>
                    <a:pt x="1784650" y="365522"/>
                  </a:lnTo>
                  <a:lnTo>
                    <a:pt x="1743868" y="407978"/>
                  </a:lnTo>
                  <a:lnTo>
                    <a:pt x="1685074" y="447420"/>
                  </a:lnTo>
                  <a:lnTo>
                    <a:pt x="1649424" y="465845"/>
                  </a:lnTo>
                  <a:lnTo>
                    <a:pt x="1609875" y="483318"/>
                  </a:lnTo>
                  <a:lnTo>
                    <a:pt x="1566627" y="499773"/>
                  </a:lnTo>
                  <a:lnTo>
                    <a:pt x="1519881" y="515144"/>
                  </a:lnTo>
                  <a:lnTo>
                    <a:pt x="1469839" y="529365"/>
                  </a:lnTo>
                  <a:lnTo>
                    <a:pt x="1416700" y="542370"/>
                  </a:lnTo>
                  <a:lnTo>
                    <a:pt x="1360667" y="554092"/>
                  </a:lnTo>
                  <a:lnTo>
                    <a:pt x="1301940" y="564466"/>
                  </a:lnTo>
                  <a:lnTo>
                    <a:pt x="1240720" y="573425"/>
                  </a:lnTo>
                  <a:lnTo>
                    <a:pt x="1177208" y="580904"/>
                  </a:lnTo>
                  <a:lnTo>
                    <a:pt x="1111606" y="586835"/>
                  </a:lnTo>
                  <a:lnTo>
                    <a:pt x="1044114" y="591154"/>
                  </a:lnTo>
                  <a:lnTo>
                    <a:pt x="974934" y="593794"/>
                  </a:lnTo>
                  <a:lnTo>
                    <a:pt x="904266" y="594688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89266" y="5320570"/>
              <a:ext cx="1809114" cy="594995"/>
            </a:xfrm>
            <a:custGeom>
              <a:avLst/>
              <a:gdLst/>
              <a:ahLst/>
              <a:cxnLst/>
              <a:rect l="l" t="t" r="r" b="b"/>
              <a:pathLst>
                <a:path w="1809114" h="594995">
                  <a:moveTo>
                    <a:pt x="0" y="297344"/>
                  </a:moveTo>
                  <a:lnTo>
                    <a:pt x="2720" y="274107"/>
                  </a:lnTo>
                  <a:lnTo>
                    <a:pt x="10748" y="251359"/>
                  </a:lnTo>
                  <a:lnTo>
                    <a:pt x="41921" y="207594"/>
                  </a:lnTo>
                  <a:lnTo>
                    <a:pt x="91910" y="166579"/>
                  </a:lnTo>
                  <a:lnTo>
                    <a:pt x="159108" y="128843"/>
                  </a:lnTo>
                  <a:lnTo>
                    <a:pt x="198657" y="111370"/>
                  </a:lnTo>
                  <a:lnTo>
                    <a:pt x="241905" y="94915"/>
                  </a:lnTo>
                  <a:lnTo>
                    <a:pt x="288651" y="79544"/>
                  </a:lnTo>
                  <a:lnTo>
                    <a:pt x="338693" y="65323"/>
                  </a:lnTo>
                  <a:lnTo>
                    <a:pt x="391832" y="52318"/>
                  </a:lnTo>
                  <a:lnTo>
                    <a:pt x="447865" y="40596"/>
                  </a:lnTo>
                  <a:lnTo>
                    <a:pt x="506593" y="30222"/>
                  </a:lnTo>
                  <a:lnTo>
                    <a:pt x="567812" y="21263"/>
                  </a:lnTo>
                  <a:lnTo>
                    <a:pt x="631324" y="13784"/>
                  </a:lnTo>
                  <a:lnTo>
                    <a:pt x="696926" y="7853"/>
                  </a:lnTo>
                  <a:lnTo>
                    <a:pt x="764418" y="3534"/>
                  </a:lnTo>
                  <a:lnTo>
                    <a:pt x="833598" y="894"/>
                  </a:lnTo>
                  <a:lnTo>
                    <a:pt x="904266" y="0"/>
                  </a:lnTo>
                  <a:lnTo>
                    <a:pt x="974934" y="894"/>
                  </a:lnTo>
                  <a:lnTo>
                    <a:pt x="1044114" y="3534"/>
                  </a:lnTo>
                  <a:lnTo>
                    <a:pt x="1111606" y="7853"/>
                  </a:lnTo>
                  <a:lnTo>
                    <a:pt x="1177208" y="13784"/>
                  </a:lnTo>
                  <a:lnTo>
                    <a:pt x="1240720" y="21263"/>
                  </a:lnTo>
                  <a:lnTo>
                    <a:pt x="1301940" y="30222"/>
                  </a:lnTo>
                  <a:lnTo>
                    <a:pt x="1360667" y="40596"/>
                  </a:lnTo>
                  <a:lnTo>
                    <a:pt x="1416700" y="52318"/>
                  </a:lnTo>
                  <a:lnTo>
                    <a:pt x="1469839" y="65323"/>
                  </a:lnTo>
                  <a:lnTo>
                    <a:pt x="1519881" y="79544"/>
                  </a:lnTo>
                  <a:lnTo>
                    <a:pt x="1566627" y="94915"/>
                  </a:lnTo>
                  <a:lnTo>
                    <a:pt x="1609875" y="111370"/>
                  </a:lnTo>
                  <a:lnTo>
                    <a:pt x="1649424" y="128843"/>
                  </a:lnTo>
                  <a:lnTo>
                    <a:pt x="1685074" y="147268"/>
                  </a:lnTo>
                  <a:lnTo>
                    <a:pt x="1743868" y="186710"/>
                  </a:lnTo>
                  <a:lnTo>
                    <a:pt x="1784650" y="229166"/>
                  </a:lnTo>
                  <a:lnTo>
                    <a:pt x="1805812" y="274107"/>
                  </a:lnTo>
                  <a:lnTo>
                    <a:pt x="1808532" y="297344"/>
                  </a:lnTo>
                  <a:lnTo>
                    <a:pt x="1797784" y="343329"/>
                  </a:lnTo>
                  <a:lnTo>
                    <a:pt x="1766611" y="387094"/>
                  </a:lnTo>
                  <a:lnTo>
                    <a:pt x="1716622" y="428109"/>
                  </a:lnTo>
                  <a:lnTo>
                    <a:pt x="1649424" y="465845"/>
                  </a:lnTo>
                  <a:lnTo>
                    <a:pt x="1609875" y="483318"/>
                  </a:lnTo>
                  <a:lnTo>
                    <a:pt x="1566627" y="499773"/>
                  </a:lnTo>
                  <a:lnTo>
                    <a:pt x="1519881" y="515144"/>
                  </a:lnTo>
                  <a:lnTo>
                    <a:pt x="1469839" y="529365"/>
                  </a:lnTo>
                  <a:lnTo>
                    <a:pt x="1416700" y="542370"/>
                  </a:lnTo>
                  <a:lnTo>
                    <a:pt x="1360667" y="554092"/>
                  </a:lnTo>
                  <a:lnTo>
                    <a:pt x="1301940" y="564466"/>
                  </a:lnTo>
                  <a:lnTo>
                    <a:pt x="1240720" y="573425"/>
                  </a:lnTo>
                  <a:lnTo>
                    <a:pt x="1177208" y="580904"/>
                  </a:lnTo>
                  <a:lnTo>
                    <a:pt x="1111606" y="586835"/>
                  </a:lnTo>
                  <a:lnTo>
                    <a:pt x="1044114" y="591154"/>
                  </a:lnTo>
                  <a:lnTo>
                    <a:pt x="974934" y="593794"/>
                  </a:lnTo>
                  <a:lnTo>
                    <a:pt x="904266" y="594688"/>
                  </a:lnTo>
                  <a:lnTo>
                    <a:pt x="833598" y="593794"/>
                  </a:lnTo>
                  <a:lnTo>
                    <a:pt x="764418" y="591154"/>
                  </a:lnTo>
                  <a:lnTo>
                    <a:pt x="696926" y="586835"/>
                  </a:lnTo>
                  <a:lnTo>
                    <a:pt x="631324" y="580904"/>
                  </a:lnTo>
                  <a:lnTo>
                    <a:pt x="567812" y="573425"/>
                  </a:lnTo>
                  <a:lnTo>
                    <a:pt x="506593" y="564466"/>
                  </a:lnTo>
                  <a:lnTo>
                    <a:pt x="447865" y="554092"/>
                  </a:lnTo>
                  <a:lnTo>
                    <a:pt x="391832" y="542370"/>
                  </a:lnTo>
                  <a:lnTo>
                    <a:pt x="338693" y="529365"/>
                  </a:lnTo>
                  <a:lnTo>
                    <a:pt x="288651" y="515144"/>
                  </a:lnTo>
                  <a:lnTo>
                    <a:pt x="241905" y="499773"/>
                  </a:lnTo>
                  <a:lnTo>
                    <a:pt x="198657" y="483318"/>
                  </a:lnTo>
                  <a:lnTo>
                    <a:pt x="159108" y="465845"/>
                  </a:lnTo>
                  <a:lnTo>
                    <a:pt x="123458" y="447420"/>
                  </a:lnTo>
                  <a:lnTo>
                    <a:pt x="64664" y="407978"/>
                  </a:lnTo>
                  <a:lnTo>
                    <a:pt x="23882" y="365522"/>
                  </a:lnTo>
                  <a:lnTo>
                    <a:pt x="2720" y="320581"/>
                  </a:lnTo>
                  <a:lnTo>
                    <a:pt x="0" y="297344"/>
                  </a:lnTo>
                  <a:close/>
                </a:path>
              </a:pathLst>
            </a:custGeom>
            <a:ln w="12699">
              <a:solidFill>
                <a:srgbClr val="CC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140375" y="5230387"/>
            <a:ext cx="906144" cy="72453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indent="168910">
              <a:lnSpc>
                <a:spcPts val="2630"/>
              </a:lnSpc>
              <a:spcBef>
                <a:spcPts val="395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test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suites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449986" y="5466057"/>
            <a:ext cx="1898014" cy="713740"/>
            <a:chOff x="6449986" y="5466057"/>
            <a:chExt cx="1898014" cy="713740"/>
          </a:xfrm>
        </p:grpSpPr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26186" y="5512576"/>
              <a:ext cx="1821233" cy="66675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456336" y="5472407"/>
              <a:ext cx="1809114" cy="594995"/>
            </a:xfrm>
            <a:custGeom>
              <a:avLst/>
              <a:gdLst/>
              <a:ahLst/>
              <a:cxnLst/>
              <a:rect l="l" t="t" r="r" b="b"/>
              <a:pathLst>
                <a:path w="1809115" h="594995">
                  <a:moveTo>
                    <a:pt x="904266" y="594688"/>
                  </a:moveTo>
                  <a:lnTo>
                    <a:pt x="833598" y="593794"/>
                  </a:lnTo>
                  <a:lnTo>
                    <a:pt x="764418" y="591154"/>
                  </a:lnTo>
                  <a:lnTo>
                    <a:pt x="696926" y="586835"/>
                  </a:lnTo>
                  <a:lnTo>
                    <a:pt x="631324" y="580904"/>
                  </a:lnTo>
                  <a:lnTo>
                    <a:pt x="567812" y="573425"/>
                  </a:lnTo>
                  <a:lnTo>
                    <a:pt x="506593" y="564466"/>
                  </a:lnTo>
                  <a:lnTo>
                    <a:pt x="447865" y="554092"/>
                  </a:lnTo>
                  <a:lnTo>
                    <a:pt x="391832" y="542370"/>
                  </a:lnTo>
                  <a:lnTo>
                    <a:pt x="338693" y="529365"/>
                  </a:lnTo>
                  <a:lnTo>
                    <a:pt x="288651" y="515144"/>
                  </a:lnTo>
                  <a:lnTo>
                    <a:pt x="241905" y="499773"/>
                  </a:lnTo>
                  <a:lnTo>
                    <a:pt x="198657" y="483318"/>
                  </a:lnTo>
                  <a:lnTo>
                    <a:pt x="159108" y="465845"/>
                  </a:lnTo>
                  <a:lnTo>
                    <a:pt x="123458" y="447419"/>
                  </a:lnTo>
                  <a:lnTo>
                    <a:pt x="64664" y="407978"/>
                  </a:lnTo>
                  <a:lnTo>
                    <a:pt x="23882" y="365522"/>
                  </a:lnTo>
                  <a:lnTo>
                    <a:pt x="2720" y="320581"/>
                  </a:lnTo>
                  <a:lnTo>
                    <a:pt x="0" y="297344"/>
                  </a:lnTo>
                  <a:lnTo>
                    <a:pt x="2720" y="274107"/>
                  </a:lnTo>
                  <a:lnTo>
                    <a:pt x="23882" y="229166"/>
                  </a:lnTo>
                  <a:lnTo>
                    <a:pt x="64664" y="186710"/>
                  </a:lnTo>
                  <a:lnTo>
                    <a:pt x="123458" y="147269"/>
                  </a:lnTo>
                  <a:lnTo>
                    <a:pt x="159108" y="128843"/>
                  </a:lnTo>
                  <a:lnTo>
                    <a:pt x="198657" y="111370"/>
                  </a:lnTo>
                  <a:lnTo>
                    <a:pt x="241905" y="94915"/>
                  </a:lnTo>
                  <a:lnTo>
                    <a:pt x="288651" y="79544"/>
                  </a:lnTo>
                  <a:lnTo>
                    <a:pt x="338693" y="65323"/>
                  </a:lnTo>
                  <a:lnTo>
                    <a:pt x="391832" y="52318"/>
                  </a:lnTo>
                  <a:lnTo>
                    <a:pt x="447865" y="40596"/>
                  </a:lnTo>
                  <a:lnTo>
                    <a:pt x="506593" y="30222"/>
                  </a:lnTo>
                  <a:lnTo>
                    <a:pt x="567812" y="21263"/>
                  </a:lnTo>
                  <a:lnTo>
                    <a:pt x="631324" y="13784"/>
                  </a:lnTo>
                  <a:lnTo>
                    <a:pt x="696926" y="7853"/>
                  </a:lnTo>
                  <a:lnTo>
                    <a:pt x="764418" y="3534"/>
                  </a:lnTo>
                  <a:lnTo>
                    <a:pt x="833598" y="894"/>
                  </a:lnTo>
                  <a:lnTo>
                    <a:pt x="904266" y="0"/>
                  </a:lnTo>
                  <a:lnTo>
                    <a:pt x="974934" y="894"/>
                  </a:lnTo>
                  <a:lnTo>
                    <a:pt x="1044114" y="3534"/>
                  </a:lnTo>
                  <a:lnTo>
                    <a:pt x="1111606" y="7853"/>
                  </a:lnTo>
                  <a:lnTo>
                    <a:pt x="1177208" y="13784"/>
                  </a:lnTo>
                  <a:lnTo>
                    <a:pt x="1240720" y="21263"/>
                  </a:lnTo>
                  <a:lnTo>
                    <a:pt x="1301939" y="30222"/>
                  </a:lnTo>
                  <a:lnTo>
                    <a:pt x="1360666" y="40596"/>
                  </a:lnTo>
                  <a:lnTo>
                    <a:pt x="1416700" y="52318"/>
                  </a:lnTo>
                  <a:lnTo>
                    <a:pt x="1469838" y="65323"/>
                  </a:lnTo>
                  <a:lnTo>
                    <a:pt x="1519881" y="79544"/>
                  </a:lnTo>
                  <a:lnTo>
                    <a:pt x="1566627" y="94915"/>
                  </a:lnTo>
                  <a:lnTo>
                    <a:pt x="1609875" y="111370"/>
                  </a:lnTo>
                  <a:lnTo>
                    <a:pt x="1649424" y="128843"/>
                  </a:lnTo>
                  <a:lnTo>
                    <a:pt x="1685073" y="147269"/>
                  </a:lnTo>
                  <a:lnTo>
                    <a:pt x="1743868" y="186710"/>
                  </a:lnTo>
                  <a:lnTo>
                    <a:pt x="1784650" y="229166"/>
                  </a:lnTo>
                  <a:lnTo>
                    <a:pt x="1805812" y="274107"/>
                  </a:lnTo>
                  <a:lnTo>
                    <a:pt x="1808532" y="297344"/>
                  </a:lnTo>
                  <a:lnTo>
                    <a:pt x="1805812" y="320581"/>
                  </a:lnTo>
                  <a:lnTo>
                    <a:pt x="1784650" y="365522"/>
                  </a:lnTo>
                  <a:lnTo>
                    <a:pt x="1743868" y="407978"/>
                  </a:lnTo>
                  <a:lnTo>
                    <a:pt x="1685073" y="447419"/>
                  </a:lnTo>
                  <a:lnTo>
                    <a:pt x="1649424" y="465845"/>
                  </a:lnTo>
                  <a:lnTo>
                    <a:pt x="1609875" y="483318"/>
                  </a:lnTo>
                  <a:lnTo>
                    <a:pt x="1566627" y="499773"/>
                  </a:lnTo>
                  <a:lnTo>
                    <a:pt x="1519881" y="515144"/>
                  </a:lnTo>
                  <a:lnTo>
                    <a:pt x="1469838" y="529365"/>
                  </a:lnTo>
                  <a:lnTo>
                    <a:pt x="1416700" y="542370"/>
                  </a:lnTo>
                  <a:lnTo>
                    <a:pt x="1360666" y="554092"/>
                  </a:lnTo>
                  <a:lnTo>
                    <a:pt x="1301939" y="564466"/>
                  </a:lnTo>
                  <a:lnTo>
                    <a:pt x="1240720" y="573425"/>
                  </a:lnTo>
                  <a:lnTo>
                    <a:pt x="1177208" y="580904"/>
                  </a:lnTo>
                  <a:lnTo>
                    <a:pt x="1111606" y="586835"/>
                  </a:lnTo>
                  <a:lnTo>
                    <a:pt x="1044114" y="591154"/>
                  </a:lnTo>
                  <a:lnTo>
                    <a:pt x="974934" y="593794"/>
                  </a:lnTo>
                  <a:lnTo>
                    <a:pt x="904266" y="594688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56336" y="5472407"/>
              <a:ext cx="1809114" cy="594995"/>
            </a:xfrm>
            <a:custGeom>
              <a:avLst/>
              <a:gdLst/>
              <a:ahLst/>
              <a:cxnLst/>
              <a:rect l="l" t="t" r="r" b="b"/>
              <a:pathLst>
                <a:path w="1809115" h="594995">
                  <a:moveTo>
                    <a:pt x="0" y="297344"/>
                  </a:moveTo>
                  <a:lnTo>
                    <a:pt x="2720" y="274107"/>
                  </a:lnTo>
                  <a:lnTo>
                    <a:pt x="10748" y="251359"/>
                  </a:lnTo>
                  <a:lnTo>
                    <a:pt x="41921" y="207594"/>
                  </a:lnTo>
                  <a:lnTo>
                    <a:pt x="91910" y="166579"/>
                  </a:lnTo>
                  <a:lnTo>
                    <a:pt x="159108" y="128843"/>
                  </a:lnTo>
                  <a:lnTo>
                    <a:pt x="198657" y="111370"/>
                  </a:lnTo>
                  <a:lnTo>
                    <a:pt x="241905" y="94915"/>
                  </a:lnTo>
                  <a:lnTo>
                    <a:pt x="288651" y="79544"/>
                  </a:lnTo>
                  <a:lnTo>
                    <a:pt x="338693" y="65323"/>
                  </a:lnTo>
                  <a:lnTo>
                    <a:pt x="391832" y="52318"/>
                  </a:lnTo>
                  <a:lnTo>
                    <a:pt x="447865" y="40596"/>
                  </a:lnTo>
                  <a:lnTo>
                    <a:pt x="506593" y="30222"/>
                  </a:lnTo>
                  <a:lnTo>
                    <a:pt x="567812" y="21263"/>
                  </a:lnTo>
                  <a:lnTo>
                    <a:pt x="631324" y="13784"/>
                  </a:lnTo>
                  <a:lnTo>
                    <a:pt x="696926" y="7853"/>
                  </a:lnTo>
                  <a:lnTo>
                    <a:pt x="764418" y="3534"/>
                  </a:lnTo>
                  <a:lnTo>
                    <a:pt x="833598" y="894"/>
                  </a:lnTo>
                  <a:lnTo>
                    <a:pt x="904266" y="0"/>
                  </a:lnTo>
                  <a:lnTo>
                    <a:pt x="974934" y="894"/>
                  </a:lnTo>
                  <a:lnTo>
                    <a:pt x="1044114" y="3534"/>
                  </a:lnTo>
                  <a:lnTo>
                    <a:pt x="1111606" y="7853"/>
                  </a:lnTo>
                  <a:lnTo>
                    <a:pt x="1177208" y="13784"/>
                  </a:lnTo>
                  <a:lnTo>
                    <a:pt x="1240720" y="21263"/>
                  </a:lnTo>
                  <a:lnTo>
                    <a:pt x="1301939" y="30222"/>
                  </a:lnTo>
                  <a:lnTo>
                    <a:pt x="1360667" y="40596"/>
                  </a:lnTo>
                  <a:lnTo>
                    <a:pt x="1416700" y="52318"/>
                  </a:lnTo>
                  <a:lnTo>
                    <a:pt x="1469838" y="65323"/>
                  </a:lnTo>
                  <a:lnTo>
                    <a:pt x="1519881" y="79544"/>
                  </a:lnTo>
                  <a:lnTo>
                    <a:pt x="1566627" y="94915"/>
                  </a:lnTo>
                  <a:lnTo>
                    <a:pt x="1609875" y="111370"/>
                  </a:lnTo>
                  <a:lnTo>
                    <a:pt x="1649424" y="128843"/>
                  </a:lnTo>
                  <a:lnTo>
                    <a:pt x="1685073" y="147269"/>
                  </a:lnTo>
                  <a:lnTo>
                    <a:pt x="1743868" y="186710"/>
                  </a:lnTo>
                  <a:lnTo>
                    <a:pt x="1784650" y="229166"/>
                  </a:lnTo>
                  <a:lnTo>
                    <a:pt x="1805812" y="274107"/>
                  </a:lnTo>
                  <a:lnTo>
                    <a:pt x="1808532" y="297344"/>
                  </a:lnTo>
                  <a:lnTo>
                    <a:pt x="1797784" y="343329"/>
                  </a:lnTo>
                  <a:lnTo>
                    <a:pt x="1766611" y="387094"/>
                  </a:lnTo>
                  <a:lnTo>
                    <a:pt x="1716622" y="428109"/>
                  </a:lnTo>
                  <a:lnTo>
                    <a:pt x="1649424" y="465845"/>
                  </a:lnTo>
                  <a:lnTo>
                    <a:pt x="1609875" y="483318"/>
                  </a:lnTo>
                  <a:lnTo>
                    <a:pt x="1566627" y="499773"/>
                  </a:lnTo>
                  <a:lnTo>
                    <a:pt x="1519881" y="515144"/>
                  </a:lnTo>
                  <a:lnTo>
                    <a:pt x="1469838" y="529365"/>
                  </a:lnTo>
                  <a:lnTo>
                    <a:pt x="1416700" y="542370"/>
                  </a:lnTo>
                  <a:lnTo>
                    <a:pt x="1360667" y="554092"/>
                  </a:lnTo>
                  <a:lnTo>
                    <a:pt x="1301939" y="564466"/>
                  </a:lnTo>
                  <a:lnTo>
                    <a:pt x="1240720" y="573425"/>
                  </a:lnTo>
                  <a:lnTo>
                    <a:pt x="1177208" y="580904"/>
                  </a:lnTo>
                  <a:lnTo>
                    <a:pt x="1111606" y="586835"/>
                  </a:lnTo>
                  <a:lnTo>
                    <a:pt x="1044114" y="591154"/>
                  </a:lnTo>
                  <a:lnTo>
                    <a:pt x="974934" y="593794"/>
                  </a:lnTo>
                  <a:lnTo>
                    <a:pt x="904266" y="594688"/>
                  </a:lnTo>
                  <a:lnTo>
                    <a:pt x="833598" y="593794"/>
                  </a:lnTo>
                  <a:lnTo>
                    <a:pt x="764418" y="591154"/>
                  </a:lnTo>
                  <a:lnTo>
                    <a:pt x="696926" y="586835"/>
                  </a:lnTo>
                  <a:lnTo>
                    <a:pt x="631324" y="580904"/>
                  </a:lnTo>
                  <a:lnTo>
                    <a:pt x="567812" y="573425"/>
                  </a:lnTo>
                  <a:lnTo>
                    <a:pt x="506593" y="564466"/>
                  </a:lnTo>
                  <a:lnTo>
                    <a:pt x="447865" y="554092"/>
                  </a:lnTo>
                  <a:lnTo>
                    <a:pt x="391832" y="542370"/>
                  </a:lnTo>
                  <a:lnTo>
                    <a:pt x="338693" y="529365"/>
                  </a:lnTo>
                  <a:lnTo>
                    <a:pt x="288651" y="515144"/>
                  </a:lnTo>
                  <a:lnTo>
                    <a:pt x="241905" y="499773"/>
                  </a:lnTo>
                  <a:lnTo>
                    <a:pt x="198657" y="483318"/>
                  </a:lnTo>
                  <a:lnTo>
                    <a:pt x="159108" y="465845"/>
                  </a:lnTo>
                  <a:lnTo>
                    <a:pt x="123458" y="447419"/>
                  </a:lnTo>
                  <a:lnTo>
                    <a:pt x="64664" y="407978"/>
                  </a:lnTo>
                  <a:lnTo>
                    <a:pt x="23882" y="365522"/>
                  </a:lnTo>
                  <a:lnTo>
                    <a:pt x="2720" y="320581"/>
                  </a:lnTo>
                  <a:lnTo>
                    <a:pt x="0" y="297344"/>
                  </a:lnTo>
                  <a:close/>
                </a:path>
              </a:pathLst>
            </a:custGeom>
            <a:ln w="12699">
              <a:solidFill>
                <a:srgbClr val="CC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823060" y="5382223"/>
            <a:ext cx="1073785" cy="72453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74320" marR="5080" indent="-262255">
              <a:lnSpc>
                <a:spcPts val="2630"/>
              </a:lnSpc>
              <a:spcBef>
                <a:spcPts val="39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prototy  pes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387630" y="4403207"/>
            <a:ext cx="1898014" cy="683895"/>
            <a:chOff x="5387630" y="4403207"/>
            <a:chExt cx="1898014" cy="683895"/>
          </a:xfrm>
        </p:grpSpPr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63831" y="4479408"/>
              <a:ext cx="1821233" cy="60738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393980" y="4409557"/>
              <a:ext cx="1809114" cy="594995"/>
            </a:xfrm>
            <a:custGeom>
              <a:avLst/>
              <a:gdLst/>
              <a:ahLst/>
              <a:cxnLst/>
              <a:rect l="l" t="t" r="r" b="b"/>
              <a:pathLst>
                <a:path w="1809115" h="594995">
                  <a:moveTo>
                    <a:pt x="904266" y="594689"/>
                  </a:moveTo>
                  <a:lnTo>
                    <a:pt x="833598" y="593794"/>
                  </a:lnTo>
                  <a:lnTo>
                    <a:pt x="764418" y="591154"/>
                  </a:lnTo>
                  <a:lnTo>
                    <a:pt x="696926" y="586836"/>
                  </a:lnTo>
                  <a:lnTo>
                    <a:pt x="631324" y="580904"/>
                  </a:lnTo>
                  <a:lnTo>
                    <a:pt x="567812" y="573426"/>
                  </a:lnTo>
                  <a:lnTo>
                    <a:pt x="506593" y="564466"/>
                  </a:lnTo>
                  <a:lnTo>
                    <a:pt x="447865" y="554093"/>
                  </a:lnTo>
                  <a:lnTo>
                    <a:pt x="391832" y="542370"/>
                  </a:lnTo>
                  <a:lnTo>
                    <a:pt x="338694" y="529366"/>
                  </a:lnTo>
                  <a:lnTo>
                    <a:pt x="288651" y="515145"/>
                  </a:lnTo>
                  <a:lnTo>
                    <a:pt x="241905" y="499773"/>
                  </a:lnTo>
                  <a:lnTo>
                    <a:pt x="198657" y="483318"/>
                  </a:lnTo>
                  <a:lnTo>
                    <a:pt x="159108" y="465845"/>
                  </a:lnTo>
                  <a:lnTo>
                    <a:pt x="123458" y="447420"/>
                  </a:lnTo>
                  <a:lnTo>
                    <a:pt x="64664" y="407978"/>
                  </a:lnTo>
                  <a:lnTo>
                    <a:pt x="23882" y="365523"/>
                  </a:lnTo>
                  <a:lnTo>
                    <a:pt x="2720" y="320582"/>
                  </a:lnTo>
                  <a:lnTo>
                    <a:pt x="0" y="297344"/>
                  </a:lnTo>
                  <a:lnTo>
                    <a:pt x="2720" y="274107"/>
                  </a:lnTo>
                  <a:lnTo>
                    <a:pt x="23882" y="229166"/>
                  </a:lnTo>
                  <a:lnTo>
                    <a:pt x="64664" y="186710"/>
                  </a:lnTo>
                  <a:lnTo>
                    <a:pt x="123458" y="147269"/>
                  </a:lnTo>
                  <a:lnTo>
                    <a:pt x="159108" y="128844"/>
                  </a:lnTo>
                  <a:lnTo>
                    <a:pt x="198657" y="111370"/>
                  </a:lnTo>
                  <a:lnTo>
                    <a:pt x="241905" y="94915"/>
                  </a:lnTo>
                  <a:lnTo>
                    <a:pt x="288651" y="79544"/>
                  </a:lnTo>
                  <a:lnTo>
                    <a:pt x="338694" y="65323"/>
                  </a:lnTo>
                  <a:lnTo>
                    <a:pt x="391832" y="52318"/>
                  </a:lnTo>
                  <a:lnTo>
                    <a:pt x="447865" y="40596"/>
                  </a:lnTo>
                  <a:lnTo>
                    <a:pt x="506593" y="30222"/>
                  </a:lnTo>
                  <a:lnTo>
                    <a:pt x="567812" y="21263"/>
                  </a:lnTo>
                  <a:lnTo>
                    <a:pt x="631324" y="13784"/>
                  </a:lnTo>
                  <a:lnTo>
                    <a:pt x="696926" y="7853"/>
                  </a:lnTo>
                  <a:lnTo>
                    <a:pt x="764418" y="3534"/>
                  </a:lnTo>
                  <a:lnTo>
                    <a:pt x="833598" y="894"/>
                  </a:lnTo>
                  <a:lnTo>
                    <a:pt x="904266" y="0"/>
                  </a:lnTo>
                  <a:lnTo>
                    <a:pt x="974934" y="894"/>
                  </a:lnTo>
                  <a:lnTo>
                    <a:pt x="1044114" y="3534"/>
                  </a:lnTo>
                  <a:lnTo>
                    <a:pt x="1111606" y="7853"/>
                  </a:lnTo>
                  <a:lnTo>
                    <a:pt x="1177208" y="13784"/>
                  </a:lnTo>
                  <a:lnTo>
                    <a:pt x="1240720" y="21263"/>
                  </a:lnTo>
                  <a:lnTo>
                    <a:pt x="1301940" y="30222"/>
                  </a:lnTo>
                  <a:lnTo>
                    <a:pt x="1360667" y="40596"/>
                  </a:lnTo>
                  <a:lnTo>
                    <a:pt x="1416700" y="52318"/>
                  </a:lnTo>
                  <a:lnTo>
                    <a:pt x="1469839" y="65323"/>
                  </a:lnTo>
                  <a:lnTo>
                    <a:pt x="1519882" y="79544"/>
                  </a:lnTo>
                  <a:lnTo>
                    <a:pt x="1566627" y="94915"/>
                  </a:lnTo>
                  <a:lnTo>
                    <a:pt x="1609876" y="111370"/>
                  </a:lnTo>
                  <a:lnTo>
                    <a:pt x="1649425" y="128844"/>
                  </a:lnTo>
                  <a:lnTo>
                    <a:pt x="1685074" y="147269"/>
                  </a:lnTo>
                  <a:lnTo>
                    <a:pt x="1743868" y="186710"/>
                  </a:lnTo>
                  <a:lnTo>
                    <a:pt x="1784650" y="229166"/>
                  </a:lnTo>
                  <a:lnTo>
                    <a:pt x="1805812" y="274107"/>
                  </a:lnTo>
                  <a:lnTo>
                    <a:pt x="1808533" y="297344"/>
                  </a:lnTo>
                  <a:lnTo>
                    <a:pt x="1805812" y="320582"/>
                  </a:lnTo>
                  <a:lnTo>
                    <a:pt x="1784650" y="365523"/>
                  </a:lnTo>
                  <a:lnTo>
                    <a:pt x="1743868" y="407978"/>
                  </a:lnTo>
                  <a:lnTo>
                    <a:pt x="1685074" y="447420"/>
                  </a:lnTo>
                  <a:lnTo>
                    <a:pt x="1649425" y="465845"/>
                  </a:lnTo>
                  <a:lnTo>
                    <a:pt x="1609876" y="483318"/>
                  </a:lnTo>
                  <a:lnTo>
                    <a:pt x="1566627" y="499773"/>
                  </a:lnTo>
                  <a:lnTo>
                    <a:pt x="1519882" y="515145"/>
                  </a:lnTo>
                  <a:lnTo>
                    <a:pt x="1469839" y="529366"/>
                  </a:lnTo>
                  <a:lnTo>
                    <a:pt x="1416700" y="542370"/>
                  </a:lnTo>
                  <a:lnTo>
                    <a:pt x="1360667" y="554093"/>
                  </a:lnTo>
                  <a:lnTo>
                    <a:pt x="1301940" y="564466"/>
                  </a:lnTo>
                  <a:lnTo>
                    <a:pt x="1240720" y="573426"/>
                  </a:lnTo>
                  <a:lnTo>
                    <a:pt x="1177208" y="580904"/>
                  </a:lnTo>
                  <a:lnTo>
                    <a:pt x="1111606" y="586836"/>
                  </a:lnTo>
                  <a:lnTo>
                    <a:pt x="1044114" y="591154"/>
                  </a:lnTo>
                  <a:lnTo>
                    <a:pt x="974934" y="593794"/>
                  </a:lnTo>
                  <a:lnTo>
                    <a:pt x="904266" y="594689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393980" y="4409557"/>
              <a:ext cx="1809114" cy="594995"/>
            </a:xfrm>
            <a:custGeom>
              <a:avLst/>
              <a:gdLst/>
              <a:ahLst/>
              <a:cxnLst/>
              <a:rect l="l" t="t" r="r" b="b"/>
              <a:pathLst>
                <a:path w="1809115" h="594995">
                  <a:moveTo>
                    <a:pt x="0" y="297344"/>
                  </a:moveTo>
                  <a:lnTo>
                    <a:pt x="2720" y="274107"/>
                  </a:lnTo>
                  <a:lnTo>
                    <a:pt x="10748" y="251359"/>
                  </a:lnTo>
                  <a:lnTo>
                    <a:pt x="41921" y="207594"/>
                  </a:lnTo>
                  <a:lnTo>
                    <a:pt x="91910" y="166580"/>
                  </a:lnTo>
                  <a:lnTo>
                    <a:pt x="159108" y="128844"/>
                  </a:lnTo>
                  <a:lnTo>
                    <a:pt x="198657" y="111370"/>
                  </a:lnTo>
                  <a:lnTo>
                    <a:pt x="241905" y="94915"/>
                  </a:lnTo>
                  <a:lnTo>
                    <a:pt x="288651" y="79544"/>
                  </a:lnTo>
                  <a:lnTo>
                    <a:pt x="338694" y="65323"/>
                  </a:lnTo>
                  <a:lnTo>
                    <a:pt x="391832" y="52318"/>
                  </a:lnTo>
                  <a:lnTo>
                    <a:pt x="447865" y="40596"/>
                  </a:lnTo>
                  <a:lnTo>
                    <a:pt x="506593" y="30222"/>
                  </a:lnTo>
                  <a:lnTo>
                    <a:pt x="567812" y="21263"/>
                  </a:lnTo>
                  <a:lnTo>
                    <a:pt x="631324" y="13784"/>
                  </a:lnTo>
                  <a:lnTo>
                    <a:pt x="696926" y="7853"/>
                  </a:lnTo>
                  <a:lnTo>
                    <a:pt x="764418" y="3534"/>
                  </a:lnTo>
                  <a:lnTo>
                    <a:pt x="833598" y="894"/>
                  </a:lnTo>
                  <a:lnTo>
                    <a:pt x="904266" y="0"/>
                  </a:lnTo>
                  <a:lnTo>
                    <a:pt x="974934" y="894"/>
                  </a:lnTo>
                  <a:lnTo>
                    <a:pt x="1044114" y="3534"/>
                  </a:lnTo>
                  <a:lnTo>
                    <a:pt x="1111606" y="7853"/>
                  </a:lnTo>
                  <a:lnTo>
                    <a:pt x="1177208" y="13784"/>
                  </a:lnTo>
                  <a:lnTo>
                    <a:pt x="1240720" y="21263"/>
                  </a:lnTo>
                  <a:lnTo>
                    <a:pt x="1301940" y="30222"/>
                  </a:lnTo>
                  <a:lnTo>
                    <a:pt x="1360667" y="40596"/>
                  </a:lnTo>
                  <a:lnTo>
                    <a:pt x="1416700" y="52318"/>
                  </a:lnTo>
                  <a:lnTo>
                    <a:pt x="1469839" y="65323"/>
                  </a:lnTo>
                  <a:lnTo>
                    <a:pt x="1519882" y="79544"/>
                  </a:lnTo>
                  <a:lnTo>
                    <a:pt x="1566627" y="94915"/>
                  </a:lnTo>
                  <a:lnTo>
                    <a:pt x="1609876" y="111370"/>
                  </a:lnTo>
                  <a:lnTo>
                    <a:pt x="1649425" y="128844"/>
                  </a:lnTo>
                  <a:lnTo>
                    <a:pt x="1685074" y="147269"/>
                  </a:lnTo>
                  <a:lnTo>
                    <a:pt x="1743868" y="186710"/>
                  </a:lnTo>
                  <a:lnTo>
                    <a:pt x="1784650" y="229166"/>
                  </a:lnTo>
                  <a:lnTo>
                    <a:pt x="1805812" y="274107"/>
                  </a:lnTo>
                  <a:lnTo>
                    <a:pt x="1808533" y="297344"/>
                  </a:lnTo>
                  <a:lnTo>
                    <a:pt x="1797784" y="343330"/>
                  </a:lnTo>
                  <a:lnTo>
                    <a:pt x="1766611" y="387094"/>
                  </a:lnTo>
                  <a:lnTo>
                    <a:pt x="1716622" y="428109"/>
                  </a:lnTo>
                  <a:lnTo>
                    <a:pt x="1649425" y="465845"/>
                  </a:lnTo>
                  <a:lnTo>
                    <a:pt x="1609876" y="483318"/>
                  </a:lnTo>
                  <a:lnTo>
                    <a:pt x="1566627" y="499773"/>
                  </a:lnTo>
                  <a:lnTo>
                    <a:pt x="1519882" y="515145"/>
                  </a:lnTo>
                  <a:lnTo>
                    <a:pt x="1469839" y="529366"/>
                  </a:lnTo>
                  <a:lnTo>
                    <a:pt x="1416700" y="542370"/>
                  </a:lnTo>
                  <a:lnTo>
                    <a:pt x="1360667" y="554093"/>
                  </a:lnTo>
                  <a:lnTo>
                    <a:pt x="1301940" y="564466"/>
                  </a:lnTo>
                  <a:lnTo>
                    <a:pt x="1240720" y="573426"/>
                  </a:lnTo>
                  <a:lnTo>
                    <a:pt x="1177208" y="580904"/>
                  </a:lnTo>
                  <a:lnTo>
                    <a:pt x="1111606" y="586836"/>
                  </a:lnTo>
                  <a:lnTo>
                    <a:pt x="1044114" y="591154"/>
                  </a:lnTo>
                  <a:lnTo>
                    <a:pt x="974934" y="593794"/>
                  </a:lnTo>
                  <a:lnTo>
                    <a:pt x="904266" y="594689"/>
                  </a:lnTo>
                  <a:lnTo>
                    <a:pt x="833598" y="593794"/>
                  </a:lnTo>
                  <a:lnTo>
                    <a:pt x="764418" y="591154"/>
                  </a:lnTo>
                  <a:lnTo>
                    <a:pt x="696926" y="586836"/>
                  </a:lnTo>
                  <a:lnTo>
                    <a:pt x="631324" y="580904"/>
                  </a:lnTo>
                  <a:lnTo>
                    <a:pt x="567812" y="573426"/>
                  </a:lnTo>
                  <a:lnTo>
                    <a:pt x="506593" y="564466"/>
                  </a:lnTo>
                  <a:lnTo>
                    <a:pt x="447865" y="554093"/>
                  </a:lnTo>
                  <a:lnTo>
                    <a:pt x="391832" y="542370"/>
                  </a:lnTo>
                  <a:lnTo>
                    <a:pt x="338694" y="529366"/>
                  </a:lnTo>
                  <a:lnTo>
                    <a:pt x="288651" y="515145"/>
                  </a:lnTo>
                  <a:lnTo>
                    <a:pt x="241905" y="499773"/>
                  </a:lnTo>
                  <a:lnTo>
                    <a:pt x="198657" y="483318"/>
                  </a:lnTo>
                  <a:lnTo>
                    <a:pt x="159108" y="465845"/>
                  </a:lnTo>
                  <a:lnTo>
                    <a:pt x="123458" y="447420"/>
                  </a:lnTo>
                  <a:lnTo>
                    <a:pt x="64664" y="407978"/>
                  </a:lnTo>
                  <a:lnTo>
                    <a:pt x="23882" y="365523"/>
                  </a:lnTo>
                  <a:lnTo>
                    <a:pt x="2720" y="320582"/>
                  </a:lnTo>
                  <a:lnTo>
                    <a:pt x="0" y="297344"/>
                  </a:lnTo>
                  <a:close/>
                </a:path>
              </a:pathLst>
            </a:custGeom>
            <a:ln w="12699">
              <a:solidFill>
                <a:srgbClr val="CC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5972189" y="4486062"/>
            <a:ext cx="651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414686" y="5162384"/>
            <a:ext cx="1973580" cy="835660"/>
            <a:chOff x="3414686" y="5162384"/>
            <a:chExt cx="1973580" cy="835660"/>
          </a:xfrm>
        </p:grpSpPr>
        <p:pic>
          <p:nvPicPr>
            <p:cNvPr id="55" name="object 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90886" y="5238584"/>
              <a:ext cx="1897115" cy="75922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421036" y="5168734"/>
              <a:ext cx="1884680" cy="746760"/>
            </a:xfrm>
            <a:custGeom>
              <a:avLst/>
              <a:gdLst/>
              <a:ahLst/>
              <a:cxnLst/>
              <a:rect l="l" t="t" r="r" b="b"/>
              <a:pathLst>
                <a:path w="1884679" h="746760">
                  <a:moveTo>
                    <a:pt x="942207" y="746524"/>
                  </a:moveTo>
                  <a:lnTo>
                    <a:pt x="874918" y="745587"/>
                  </a:lnTo>
                  <a:lnTo>
                    <a:pt x="808906" y="742818"/>
                  </a:lnTo>
                  <a:lnTo>
                    <a:pt x="744331" y="738279"/>
                  </a:lnTo>
                  <a:lnTo>
                    <a:pt x="681352" y="732035"/>
                  </a:lnTo>
                  <a:lnTo>
                    <a:pt x="620128" y="724147"/>
                  </a:lnTo>
                  <a:lnTo>
                    <a:pt x="560818" y="714680"/>
                  </a:lnTo>
                  <a:lnTo>
                    <a:pt x="503583" y="703697"/>
                  </a:lnTo>
                  <a:lnTo>
                    <a:pt x="448581" y="691260"/>
                  </a:lnTo>
                  <a:lnTo>
                    <a:pt x="395972" y="677433"/>
                  </a:lnTo>
                  <a:lnTo>
                    <a:pt x="345916" y="662279"/>
                  </a:lnTo>
                  <a:lnTo>
                    <a:pt x="298571" y="645861"/>
                  </a:lnTo>
                  <a:lnTo>
                    <a:pt x="254098" y="628243"/>
                  </a:lnTo>
                  <a:lnTo>
                    <a:pt x="212655" y="609487"/>
                  </a:lnTo>
                  <a:lnTo>
                    <a:pt x="174403" y="589657"/>
                  </a:lnTo>
                  <a:lnTo>
                    <a:pt x="139501" y="568816"/>
                  </a:lnTo>
                  <a:lnTo>
                    <a:pt x="108107" y="547026"/>
                  </a:lnTo>
                  <a:lnTo>
                    <a:pt x="56485" y="500856"/>
                  </a:lnTo>
                  <a:lnTo>
                    <a:pt x="20813" y="451652"/>
                  </a:lnTo>
                  <a:lnTo>
                    <a:pt x="2365" y="399919"/>
                  </a:lnTo>
                  <a:lnTo>
                    <a:pt x="0" y="373262"/>
                  </a:lnTo>
                  <a:lnTo>
                    <a:pt x="2365" y="346605"/>
                  </a:lnTo>
                  <a:lnTo>
                    <a:pt x="20813" y="294872"/>
                  </a:lnTo>
                  <a:lnTo>
                    <a:pt x="56485" y="245668"/>
                  </a:lnTo>
                  <a:lnTo>
                    <a:pt x="108107" y="199498"/>
                  </a:lnTo>
                  <a:lnTo>
                    <a:pt x="139501" y="177708"/>
                  </a:lnTo>
                  <a:lnTo>
                    <a:pt x="174403" y="156867"/>
                  </a:lnTo>
                  <a:lnTo>
                    <a:pt x="212655" y="137037"/>
                  </a:lnTo>
                  <a:lnTo>
                    <a:pt x="254098" y="118281"/>
                  </a:lnTo>
                  <a:lnTo>
                    <a:pt x="298571" y="100663"/>
                  </a:lnTo>
                  <a:lnTo>
                    <a:pt x="345916" y="84245"/>
                  </a:lnTo>
                  <a:lnTo>
                    <a:pt x="395972" y="69091"/>
                  </a:lnTo>
                  <a:lnTo>
                    <a:pt x="448581" y="55264"/>
                  </a:lnTo>
                  <a:lnTo>
                    <a:pt x="503583" y="42827"/>
                  </a:lnTo>
                  <a:lnTo>
                    <a:pt x="560818" y="31844"/>
                  </a:lnTo>
                  <a:lnTo>
                    <a:pt x="620128" y="22377"/>
                  </a:lnTo>
                  <a:lnTo>
                    <a:pt x="681352" y="14489"/>
                  </a:lnTo>
                  <a:lnTo>
                    <a:pt x="744331" y="8245"/>
                  </a:lnTo>
                  <a:lnTo>
                    <a:pt x="808906" y="3706"/>
                  </a:lnTo>
                  <a:lnTo>
                    <a:pt x="874918" y="937"/>
                  </a:lnTo>
                  <a:lnTo>
                    <a:pt x="942207" y="0"/>
                  </a:lnTo>
                  <a:lnTo>
                    <a:pt x="1009495" y="937"/>
                  </a:lnTo>
                  <a:lnTo>
                    <a:pt x="1075507" y="3706"/>
                  </a:lnTo>
                  <a:lnTo>
                    <a:pt x="1140082" y="8245"/>
                  </a:lnTo>
                  <a:lnTo>
                    <a:pt x="1203062" y="14489"/>
                  </a:lnTo>
                  <a:lnTo>
                    <a:pt x="1264286" y="22377"/>
                  </a:lnTo>
                  <a:lnTo>
                    <a:pt x="1323596" y="31844"/>
                  </a:lnTo>
                  <a:lnTo>
                    <a:pt x="1380831" y="42827"/>
                  </a:lnTo>
                  <a:lnTo>
                    <a:pt x="1435833" y="55264"/>
                  </a:lnTo>
                  <a:lnTo>
                    <a:pt x="1488442" y="69091"/>
                  </a:lnTo>
                  <a:lnTo>
                    <a:pt x="1538498" y="84245"/>
                  </a:lnTo>
                  <a:lnTo>
                    <a:pt x="1585843" y="100663"/>
                  </a:lnTo>
                  <a:lnTo>
                    <a:pt x="1630316" y="118281"/>
                  </a:lnTo>
                  <a:lnTo>
                    <a:pt x="1671758" y="137037"/>
                  </a:lnTo>
                  <a:lnTo>
                    <a:pt x="1710011" y="156867"/>
                  </a:lnTo>
                  <a:lnTo>
                    <a:pt x="1744913" y="177708"/>
                  </a:lnTo>
                  <a:lnTo>
                    <a:pt x="1776307" y="199498"/>
                  </a:lnTo>
                  <a:lnTo>
                    <a:pt x="1827929" y="245668"/>
                  </a:lnTo>
                  <a:lnTo>
                    <a:pt x="1863602" y="294872"/>
                  </a:lnTo>
                  <a:lnTo>
                    <a:pt x="1882049" y="346605"/>
                  </a:lnTo>
                  <a:lnTo>
                    <a:pt x="1884415" y="373262"/>
                  </a:lnTo>
                  <a:lnTo>
                    <a:pt x="1882049" y="399919"/>
                  </a:lnTo>
                  <a:lnTo>
                    <a:pt x="1863602" y="451652"/>
                  </a:lnTo>
                  <a:lnTo>
                    <a:pt x="1827929" y="500856"/>
                  </a:lnTo>
                  <a:lnTo>
                    <a:pt x="1776307" y="547026"/>
                  </a:lnTo>
                  <a:lnTo>
                    <a:pt x="1744913" y="568816"/>
                  </a:lnTo>
                  <a:lnTo>
                    <a:pt x="1710011" y="589657"/>
                  </a:lnTo>
                  <a:lnTo>
                    <a:pt x="1671758" y="609487"/>
                  </a:lnTo>
                  <a:lnTo>
                    <a:pt x="1630316" y="628243"/>
                  </a:lnTo>
                  <a:lnTo>
                    <a:pt x="1585843" y="645861"/>
                  </a:lnTo>
                  <a:lnTo>
                    <a:pt x="1538498" y="662279"/>
                  </a:lnTo>
                  <a:lnTo>
                    <a:pt x="1488442" y="677433"/>
                  </a:lnTo>
                  <a:lnTo>
                    <a:pt x="1435833" y="691260"/>
                  </a:lnTo>
                  <a:lnTo>
                    <a:pt x="1380831" y="703697"/>
                  </a:lnTo>
                  <a:lnTo>
                    <a:pt x="1323596" y="714680"/>
                  </a:lnTo>
                  <a:lnTo>
                    <a:pt x="1264286" y="724147"/>
                  </a:lnTo>
                  <a:lnTo>
                    <a:pt x="1203062" y="732035"/>
                  </a:lnTo>
                  <a:lnTo>
                    <a:pt x="1140082" y="738279"/>
                  </a:lnTo>
                  <a:lnTo>
                    <a:pt x="1075507" y="742818"/>
                  </a:lnTo>
                  <a:lnTo>
                    <a:pt x="1009495" y="745587"/>
                  </a:lnTo>
                  <a:lnTo>
                    <a:pt x="942207" y="746524"/>
                  </a:lnTo>
                  <a:close/>
                </a:path>
              </a:pathLst>
            </a:custGeom>
            <a:solidFill>
              <a:srgbClr val="33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21036" y="5168734"/>
              <a:ext cx="1884680" cy="746760"/>
            </a:xfrm>
            <a:custGeom>
              <a:avLst/>
              <a:gdLst/>
              <a:ahLst/>
              <a:cxnLst/>
              <a:rect l="l" t="t" r="r" b="b"/>
              <a:pathLst>
                <a:path w="1884679" h="746760">
                  <a:moveTo>
                    <a:pt x="0" y="373262"/>
                  </a:moveTo>
                  <a:lnTo>
                    <a:pt x="2365" y="346605"/>
                  </a:lnTo>
                  <a:lnTo>
                    <a:pt x="9356" y="320454"/>
                  </a:lnTo>
                  <a:lnTo>
                    <a:pt x="36575" y="269922"/>
                  </a:lnTo>
                  <a:lnTo>
                    <a:pt x="80382" y="222172"/>
                  </a:lnTo>
                  <a:lnTo>
                    <a:pt x="139501" y="177708"/>
                  </a:lnTo>
                  <a:lnTo>
                    <a:pt x="174403" y="156867"/>
                  </a:lnTo>
                  <a:lnTo>
                    <a:pt x="212655" y="137037"/>
                  </a:lnTo>
                  <a:lnTo>
                    <a:pt x="254098" y="118281"/>
                  </a:lnTo>
                  <a:lnTo>
                    <a:pt x="298571" y="100663"/>
                  </a:lnTo>
                  <a:lnTo>
                    <a:pt x="345916" y="84245"/>
                  </a:lnTo>
                  <a:lnTo>
                    <a:pt x="395972" y="69091"/>
                  </a:lnTo>
                  <a:lnTo>
                    <a:pt x="448581" y="55264"/>
                  </a:lnTo>
                  <a:lnTo>
                    <a:pt x="503583" y="42827"/>
                  </a:lnTo>
                  <a:lnTo>
                    <a:pt x="560818" y="31844"/>
                  </a:lnTo>
                  <a:lnTo>
                    <a:pt x="620128" y="22377"/>
                  </a:lnTo>
                  <a:lnTo>
                    <a:pt x="681352" y="14489"/>
                  </a:lnTo>
                  <a:lnTo>
                    <a:pt x="744331" y="8245"/>
                  </a:lnTo>
                  <a:lnTo>
                    <a:pt x="808906" y="3706"/>
                  </a:lnTo>
                  <a:lnTo>
                    <a:pt x="874918" y="937"/>
                  </a:lnTo>
                  <a:lnTo>
                    <a:pt x="942207" y="0"/>
                  </a:lnTo>
                  <a:lnTo>
                    <a:pt x="1009495" y="937"/>
                  </a:lnTo>
                  <a:lnTo>
                    <a:pt x="1075507" y="3706"/>
                  </a:lnTo>
                  <a:lnTo>
                    <a:pt x="1140082" y="8245"/>
                  </a:lnTo>
                  <a:lnTo>
                    <a:pt x="1203062" y="14489"/>
                  </a:lnTo>
                  <a:lnTo>
                    <a:pt x="1264286" y="22377"/>
                  </a:lnTo>
                  <a:lnTo>
                    <a:pt x="1323596" y="31844"/>
                  </a:lnTo>
                  <a:lnTo>
                    <a:pt x="1380831" y="42827"/>
                  </a:lnTo>
                  <a:lnTo>
                    <a:pt x="1435833" y="55264"/>
                  </a:lnTo>
                  <a:lnTo>
                    <a:pt x="1488442" y="69091"/>
                  </a:lnTo>
                  <a:lnTo>
                    <a:pt x="1538498" y="84245"/>
                  </a:lnTo>
                  <a:lnTo>
                    <a:pt x="1585843" y="100663"/>
                  </a:lnTo>
                  <a:lnTo>
                    <a:pt x="1630316" y="118281"/>
                  </a:lnTo>
                  <a:lnTo>
                    <a:pt x="1671758" y="137037"/>
                  </a:lnTo>
                  <a:lnTo>
                    <a:pt x="1710011" y="156867"/>
                  </a:lnTo>
                  <a:lnTo>
                    <a:pt x="1744913" y="177708"/>
                  </a:lnTo>
                  <a:lnTo>
                    <a:pt x="1776307" y="199498"/>
                  </a:lnTo>
                  <a:lnTo>
                    <a:pt x="1827929" y="245668"/>
                  </a:lnTo>
                  <a:lnTo>
                    <a:pt x="1863602" y="294872"/>
                  </a:lnTo>
                  <a:lnTo>
                    <a:pt x="1882049" y="346605"/>
                  </a:lnTo>
                  <a:lnTo>
                    <a:pt x="1884415" y="373262"/>
                  </a:lnTo>
                  <a:lnTo>
                    <a:pt x="1875058" y="426070"/>
                  </a:lnTo>
                  <a:lnTo>
                    <a:pt x="1847839" y="476602"/>
                  </a:lnTo>
                  <a:lnTo>
                    <a:pt x="1804032" y="524352"/>
                  </a:lnTo>
                  <a:lnTo>
                    <a:pt x="1744913" y="568816"/>
                  </a:lnTo>
                  <a:lnTo>
                    <a:pt x="1710011" y="589657"/>
                  </a:lnTo>
                  <a:lnTo>
                    <a:pt x="1671758" y="609487"/>
                  </a:lnTo>
                  <a:lnTo>
                    <a:pt x="1630316" y="628243"/>
                  </a:lnTo>
                  <a:lnTo>
                    <a:pt x="1585843" y="645861"/>
                  </a:lnTo>
                  <a:lnTo>
                    <a:pt x="1538498" y="662279"/>
                  </a:lnTo>
                  <a:lnTo>
                    <a:pt x="1488442" y="677433"/>
                  </a:lnTo>
                  <a:lnTo>
                    <a:pt x="1435833" y="691260"/>
                  </a:lnTo>
                  <a:lnTo>
                    <a:pt x="1380831" y="703697"/>
                  </a:lnTo>
                  <a:lnTo>
                    <a:pt x="1323596" y="714680"/>
                  </a:lnTo>
                  <a:lnTo>
                    <a:pt x="1264286" y="724147"/>
                  </a:lnTo>
                  <a:lnTo>
                    <a:pt x="1203062" y="732035"/>
                  </a:lnTo>
                  <a:lnTo>
                    <a:pt x="1140082" y="738279"/>
                  </a:lnTo>
                  <a:lnTo>
                    <a:pt x="1075507" y="742818"/>
                  </a:lnTo>
                  <a:lnTo>
                    <a:pt x="1009495" y="745587"/>
                  </a:lnTo>
                  <a:lnTo>
                    <a:pt x="942207" y="746524"/>
                  </a:lnTo>
                  <a:lnTo>
                    <a:pt x="874918" y="745587"/>
                  </a:lnTo>
                  <a:lnTo>
                    <a:pt x="808906" y="742818"/>
                  </a:lnTo>
                  <a:lnTo>
                    <a:pt x="744331" y="738279"/>
                  </a:lnTo>
                  <a:lnTo>
                    <a:pt x="681352" y="732035"/>
                  </a:lnTo>
                  <a:lnTo>
                    <a:pt x="620128" y="724147"/>
                  </a:lnTo>
                  <a:lnTo>
                    <a:pt x="560818" y="714680"/>
                  </a:lnTo>
                  <a:lnTo>
                    <a:pt x="503583" y="703697"/>
                  </a:lnTo>
                  <a:lnTo>
                    <a:pt x="448581" y="691260"/>
                  </a:lnTo>
                  <a:lnTo>
                    <a:pt x="395972" y="677433"/>
                  </a:lnTo>
                  <a:lnTo>
                    <a:pt x="345916" y="662279"/>
                  </a:lnTo>
                  <a:lnTo>
                    <a:pt x="298571" y="645861"/>
                  </a:lnTo>
                  <a:lnTo>
                    <a:pt x="254098" y="628243"/>
                  </a:lnTo>
                  <a:lnTo>
                    <a:pt x="212655" y="609487"/>
                  </a:lnTo>
                  <a:lnTo>
                    <a:pt x="174403" y="589657"/>
                  </a:lnTo>
                  <a:lnTo>
                    <a:pt x="139501" y="568816"/>
                  </a:lnTo>
                  <a:lnTo>
                    <a:pt x="108107" y="547026"/>
                  </a:lnTo>
                  <a:lnTo>
                    <a:pt x="56485" y="500856"/>
                  </a:lnTo>
                  <a:lnTo>
                    <a:pt x="20813" y="451652"/>
                  </a:lnTo>
                  <a:lnTo>
                    <a:pt x="2365" y="399919"/>
                  </a:lnTo>
                  <a:lnTo>
                    <a:pt x="0" y="373262"/>
                  </a:lnTo>
                  <a:close/>
                </a:path>
              </a:pathLst>
            </a:custGeom>
            <a:ln w="12699">
              <a:solidFill>
                <a:srgbClr val="CC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850778" y="5154469"/>
            <a:ext cx="1024890" cy="72453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indent="228600">
              <a:lnSpc>
                <a:spcPts val="2630"/>
              </a:lnSpc>
              <a:spcBef>
                <a:spcPts val="395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test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xfrm>
            <a:off x="425450" y="555328"/>
            <a:ext cx="3263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Software</a:t>
            </a:r>
            <a:r>
              <a:rPr spc="-90" dirty="0"/>
              <a:t> </a:t>
            </a:r>
            <a:r>
              <a:rPr spc="-5" dirty="0"/>
              <a:t>Product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595" y="1256808"/>
            <a:ext cx="3655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</a:t>
            </a:r>
            <a:r>
              <a:rPr spc="-50" dirty="0"/>
              <a:t> </a:t>
            </a:r>
            <a:r>
              <a:rPr spc="-5" dirty="0"/>
              <a:t>Scrum</a:t>
            </a:r>
            <a:r>
              <a:rPr spc="-45" dirty="0"/>
              <a:t> </a:t>
            </a:r>
            <a:r>
              <a:rPr spc="-5" dirty="0"/>
              <a:t>Works?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8150" y="2120900"/>
            <a:ext cx="7967663" cy="3702572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9768" y="1122989"/>
            <a:ext cx="7844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Comparison</a:t>
            </a:r>
            <a:r>
              <a:rPr spc="-20" dirty="0"/>
              <a:t> </a:t>
            </a:r>
            <a:r>
              <a:rPr spc="-5" dirty="0"/>
              <a:t>of</a:t>
            </a:r>
            <a:r>
              <a:rPr spc="-20" dirty="0"/>
              <a:t> </a:t>
            </a:r>
            <a:r>
              <a:rPr spc="-5" dirty="0"/>
              <a:t>Different</a:t>
            </a:r>
            <a:r>
              <a:rPr spc="-20" dirty="0"/>
              <a:t> </a:t>
            </a:r>
            <a:r>
              <a:rPr spc="-5" dirty="0"/>
              <a:t>Life</a:t>
            </a:r>
            <a:r>
              <a:rPr spc="-20" dirty="0"/>
              <a:t> </a:t>
            </a:r>
            <a:r>
              <a:rPr spc="-5" dirty="0"/>
              <a:t>Cycle</a:t>
            </a:r>
            <a:r>
              <a:rPr spc="-20" dirty="0"/>
              <a:t> </a:t>
            </a:r>
            <a:r>
              <a:rPr spc="-5" dirty="0"/>
              <a:t>Models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70841" y="2069693"/>
            <a:ext cx="6969125" cy="2640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1009" indent="-448945">
              <a:lnSpc>
                <a:spcPts val="3055"/>
              </a:lnSpc>
              <a:spcBef>
                <a:spcPts val="10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Iterative</a:t>
            </a:r>
            <a:r>
              <a:rPr sz="2600" spc="-4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waterfall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model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2995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most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widely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used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model.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3000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But,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suitable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only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for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well-understood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problems.</a:t>
            </a:r>
            <a:endParaRPr sz="2600">
              <a:latin typeface="Calibri"/>
              <a:cs typeface="Calibri"/>
            </a:endParaRPr>
          </a:p>
          <a:p>
            <a:pPr marL="461009" marR="45085" indent="-448945">
              <a:lnSpc>
                <a:spcPct val="79500"/>
              </a:lnSpc>
              <a:spcBef>
                <a:spcPts val="5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Prototype model is suitable for projects not well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understood: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2935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user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requirements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3060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technical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aspects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4998" rIns="0" bIns="0" rtlCol="0">
            <a:spAutoFit/>
          </a:bodyPr>
          <a:lstStyle/>
          <a:p>
            <a:pPr marL="526415" marR="5080">
              <a:lnSpc>
                <a:spcPct val="100699"/>
              </a:lnSpc>
              <a:spcBef>
                <a:spcPts val="70"/>
              </a:spcBef>
            </a:pPr>
            <a:r>
              <a:rPr spc="-5" dirty="0"/>
              <a:t>Comparison of Different Life Cycle </a:t>
            </a:r>
            <a:r>
              <a:rPr spc="-10" dirty="0"/>
              <a:t>Models </a:t>
            </a:r>
            <a:r>
              <a:rPr spc="-800" dirty="0"/>
              <a:t> </a:t>
            </a:r>
            <a:r>
              <a:rPr spc="-5" dirty="0"/>
              <a:t>(CONT.)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59386" y="1877105"/>
            <a:ext cx="7880350" cy="3202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1009" indent="-448945">
              <a:lnSpc>
                <a:spcPts val="3060"/>
              </a:lnSpc>
              <a:spcBef>
                <a:spcPts val="10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  <a:tab pos="5099685" algn="l"/>
              </a:tabLst>
            </a:pPr>
            <a:r>
              <a:rPr sz="2600" spc="-5" dirty="0">
                <a:latin typeface="Calibri"/>
                <a:cs typeface="Calibri"/>
              </a:rPr>
              <a:t>Evolutionary model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is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suitable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for	large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problems:</a:t>
            </a:r>
            <a:endParaRPr sz="2600">
              <a:latin typeface="Calibri"/>
              <a:cs typeface="Calibri"/>
            </a:endParaRPr>
          </a:p>
          <a:p>
            <a:pPr marL="461009" marR="254000" indent="-448945">
              <a:lnSpc>
                <a:spcPct val="79500"/>
              </a:lnSpc>
              <a:spcBef>
                <a:spcPts val="57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can be decomposed into </a:t>
            </a:r>
            <a:r>
              <a:rPr sz="2600" dirty="0">
                <a:latin typeface="Calibri"/>
                <a:cs typeface="Calibri"/>
              </a:rPr>
              <a:t>a </a:t>
            </a:r>
            <a:r>
              <a:rPr sz="2600" spc="-5" dirty="0">
                <a:latin typeface="Calibri"/>
                <a:cs typeface="Calibri"/>
              </a:rPr>
              <a:t>set of modules that can be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incrementally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implemented,</a:t>
            </a:r>
            <a:endParaRPr sz="2600">
              <a:latin typeface="Calibri"/>
              <a:cs typeface="Calibri"/>
            </a:endParaRPr>
          </a:p>
          <a:p>
            <a:pPr marL="461009" marR="5080" indent="-448945">
              <a:lnSpc>
                <a:spcPct val="79500"/>
              </a:lnSpc>
              <a:spcBef>
                <a:spcPts val="51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  <a:tab pos="7062470" algn="l"/>
              </a:tabLst>
            </a:pPr>
            <a:r>
              <a:rPr sz="2600" spc="-5" dirty="0">
                <a:latin typeface="Calibri"/>
                <a:cs typeface="Calibri"/>
              </a:rPr>
              <a:t>incremental delivery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system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is</a:t>
            </a:r>
            <a:r>
              <a:rPr sz="2600" dirty="0">
                <a:latin typeface="Calibri"/>
                <a:cs typeface="Calibri"/>
              </a:rPr>
              <a:t> acceptable	</a:t>
            </a:r>
            <a:r>
              <a:rPr sz="2600" spc="-5" dirty="0">
                <a:latin typeface="Calibri"/>
                <a:cs typeface="Calibri"/>
              </a:rPr>
              <a:t>to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customer.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2935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spiral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model:</a:t>
            </a:r>
            <a:endParaRPr sz="2600">
              <a:latin typeface="Calibri"/>
              <a:cs typeface="Calibri"/>
            </a:endParaRPr>
          </a:p>
          <a:p>
            <a:pPr marL="461009" marR="194310" indent="-448945">
              <a:lnSpc>
                <a:spcPct val="79400"/>
              </a:lnSpc>
              <a:spcBef>
                <a:spcPts val="58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  <a:tab pos="3059430" algn="l"/>
              </a:tabLst>
            </a:pPr>
            <a:r>
              <a:rPr sz="2600" spc="-5" dirty="0">
                <a:latin typeface="Calibri"/>
                <a:cs typeface="Calibri"/>
              </a:rPr>
              <a:t>suitable for development of technically challenging 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software products	that </a:t>
            </a:r>
            <a:r>
              <a:rPr sz="2600" dirty="0">
                <a:latin typeface="Calibri"/>
                <a:cs typeface="Calibri"/>
              </a:rPr>
              <a:t>are </a:t>
            </a:r>
            <a:r>
              <a:rPr sz="2600" spc="-5" dirty="0">
                <a:latin typeface="Calibri"/>
                <a:cs typeface="Calibri"/>
              </a:rPr>
              <a:t>subject to several kinds of </a:t>
            </a:r>
            <a:r>
              <a:rPr sz="2600" spc="-57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risks.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8201" y="567459"/>
            <a:ext cx="5680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Selection</a:t>
            </a:r>
            <a:r>
              <a:rPr spc="-25" dirty="0"/>
              <a:t> </a:t>
            </a:r>
            <a:r>
              <a:rPr spc="-5" dirty="0"/>
              <a:t>of</a:t>
            </a:r>
            <a:r>
              <a:rPr spc="-20" dirty="0"/>
              <a:t> </a:t>
            </a:r>
            <a:r>
              <a:rPr dirty="0"/>
              <a:t>a</a:t>
            </a:r>
            <a:r>
              <a:rPr spc="-20" dirty="0"/>
              <a:t> </a:t>
            </a:r>
            <a:r>
              <a:rPr spc="-5" dirty="0"/>
              <a:t>Life</a:t>
            </a:r>
            <a:r>
              <a:rPr spc="-20" dirty="0"/>
              <a:t> </a:t>
            </a:r>
            <a:r>
              <a:rPr spc="-5" dirty="0"/>
              <a:t>Cycle</a:t>
            </a:r>
            <a:r>
              <a:rPr spc="-20" dirty="0"/>
              <a:t> </a:t>
            </a:r>
            <a:r>
              <a:rPr spc="-5" dirty="0"/>
              <a:t>Model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5116" y="1883661"/>
            <a:ext cx="4867275" cy="194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1009" indent="-448945">
              <a:lnSpc>
                <a:spcPts val="3055"/>
              </a:lnSpc>
              <a:spcBef>
                <a:spcPts val="10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Selection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model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is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based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on: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2995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Requirements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3000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Development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team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3000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Users</a:t>
            </a:r>
            <a:endParaRPr sz="2600">
              <a:latin typeface="Calibri"/>
              <a:cs typeface="Calibri"/>
            </a:endParaRPr>
          </a:p>
          <a:p>
            <a:pPr marL="461009" indent="-448945">
              <a:lnSpc>
                <a:spcPts val="3060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461009" algn="l"/>
                <a:tab pos="461645" algn="l"/>
              </a:tabLst>
            </a:pPr>
            <a:r>
              <a:rPr sz="2600" spc="-5" dirty="0">
                <a:latin typeface="Calibri"/>
                <a:cs typeface="Calibri"/>
              </a:rPr>
              <a:t>Project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type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and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associated</a:t>
            </a:r>
            <a:r>
              <a:rPr sz="2600" spc="-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risk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-1348" y="599085"/>
            <a:ext cx="78670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Based</a:t>
            </a:r>
            <a:r>
              <a:rPr spc="-30" dirty="0"/>
              <a:t> </a:t>
            </a:r>
            <a:r>
              <a:rPr spc="-5" dirty="0"/>
              <a:t>On</a:t>
            </a:r>
            <a:r>
              <a:rPr spc="-25" dirty="0"/>
              <a:t> </a:t>
            </a:r>
            <a:r>
              <a:rPr spc="-5" dirty="0"/>
              <a:t>Characteristics</a:t>
            </a:r>
            <a:r>
              <a:rPr spc="-20" dirty="0"/>
              <a:t> </a:t>
            </a:r>
            <a:r>
              <a:rPr spc="-5" dirty="0"/>
              <a:t>Of</a:t>
            </a:r>
            <a:r>
              <a:rPr spc="-25" dirty="0"/>
              <a:t> </a:t>
            </a:r>
            <a:r>
              <a:rPr spc="-5" dirty="0"/>
              <a:t>Requirements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69578" y="1647821"/>
          <a:ext cx="7386318" cy="4220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3875"/>
                <a:gridCol w="897255"/>
                <a:gridCol w="897255"/>
                <a:gridCol w="1173480"/>
                <a:gridCol w="1242695"/>
                <a:gridCol w="690879"/>
                <a:gridCol w="690879"/>
              </a:tblGrid>
              <a:tr h="811874">
                <a:tc>
                  <a:txBody>
                    <a:bodyPr/>
                    <a:lstStyle/>
                    <a:p>
                      <a:pPr marL="408940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Requirements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598FF"/>
                    </a:solidFill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Waterfall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598F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Prototype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598FF"/>
                    </a:solidFill>
                  </a:tcPr>
                </a:tc>
                <a:tc>
                  <a:txBody>
                    <a:bodyPr/>
                    <a:lstStyle/>
                    <a:p>
                      <a:pPr marL="102870" marR="125730" indent="196215">
                        <a:lnSpc>
                          <a:spcPts val="1650"/>
                        </a:lnSpc>
                        <a:spcBef>
                          <a:spcPts val="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Iterative 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enhancement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598FF"/>
                    </a:solidFill>
                  </a:tcPr>
                </a:tc>
                <a:tc>
                  <a:txBody>
                    <a:bodyPr/>
                    <a:lstStyle/>
                    <a:p>
                      <a:pPr marL="151765" marR="162560" indent="-5080">
                        <a:lnSpc>
                          <a:spcPts val="1650"/>
                        </a:lnSpc>
                        <a:spcBef>
                          <a:spcPts val="2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Evolutionary 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development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59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Spiral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598FF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RAD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598FF"/>
                    </a:solidFill>
                  </a:tcPr>
                </a:tc>
              </a:tr>
              <a:tr h="814549">
                <a:tc>
                  <a:txBody>
                    <a:bodyPr/>
                    <a:lstStyle/>
                    <a:p>
                      <a:pPr marL="121920" marR="129539">
                        <a:lnSpc>
                          <a:spcPts val="1650"/>
                        </a:lnSpc>
                        <a:spcBef>
                          <a:spcPts val="2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Are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requirements 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easil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understandable 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defined?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58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978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R="469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450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</a:tr>
              <a:tr h="811874">
                <a:tc>
                  <a:txBody>
                    <a:bodyPr/>
                    <a:lstStyle/>
                    <a:p>
                      <a:pPr marL="137795" marR="320040">
                        <a:lnSpc>
                          <a:spcPts val="1650"/>
                        </a:lnSpc>
                        <a:spcBef>
                          <a:spcPts val="2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Do we change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 requirements quite  often?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7620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978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469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450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330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</a:tr>
              <a:tr h="813199">
                <a:tc>
                  <a:txBody>
                    <a:bodyPr/>
                    <a:lstStyle/>
                    <a:p>
                      <a:pPr marL="140970" marR="318135">
                        <a:lnSpc>
                          <a:spcPts val="1650"/>
                        </a:lnSpc>
                        <a:spcBef>
                          <a:spcPts val="2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Can we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define 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requirements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early  in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cycle?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165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978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50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412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</a:tr>
              <a:tr h="968624">
                <a:tc>
                  <a:txBody>
                    <a:bodyPr/>
                    <a:lstStyle/>
                    <a:p>
                      <a:pPr marL="106045" marR="193675">
                        <a:lnSpc>
                          <a:spcPts val="1650"/>
                        </a:lnSpc>
                        <a:spcBef>
                          <a:spcPts val="2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Requirements are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indicating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complex </a:t>
                      </a:r>
                      <a:r>
                        <a:rPr sz="1400" spc="-3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system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be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built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84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740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50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330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8FF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-1348" y="583233"/>
            <a:ext cx="7335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Based</a:t>
            </a:r>
            <a:r>
              <a:rPr spc="-25" dirty="0"/>
              <a:t> </a:t>
            </a:r>
            <a:r>
              <a:rPr spc="-5" dirty="0"/>
              <a:t>On</a:t>
            </a:r>
            <a:r>
              <a:rPr spc="-20" dirty="0"/>
              <a:t> </a:t>
            </a:r>
            <a:r>
              <a:rPr spc="-5" dirty="0"/>
              <a:t>Status</a:t>
            </a:r>
            <a:r>
              <a:rPr spc="-15" dirty="0"/>
              <a:t> </a:t>
            </a:r>
            <a:r>
              <a:rPr spc="-5" dirty="0"/>
              <a:t>Of</a:t>
            </a:r>
            <a:r>
              <a:rPr spc="-20" dirty="0"/>
              <a:t> </a:t>
            </a:r>
            <a:r>
              <a:rPr spc="-5" dirty="0"/>
              <a:t>Development</a:t>
            </a:r>
            <a:r>
              <a:rPr spc="-20" dirty="0"/>
              <a:t> </a:t>
            </a:r>
            <a:r>
              <a:rPr spc="-5" dirty="0"/>
              <a:t>Team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00594" y="1714807"/>
          <a:ext cx="7386318" cy="4063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3875"/>
                <a:gridCol w="897255"/>
                <a:gridCol w="897255"/>
                <a:gridCol w="1173480"/>
                <a:gridCol w="1242695"/>
                <a:gridCol w="690879"/>
                <a:gridCol w="690879"/>
              </a:tblGrid>
              <a:tr h="811874">
                <a:tc>
                  <a:txBody>
                    <a:bodyPr/>
                    <a:lstStyle/>
                    <a:p>
                      <a:pPr algn="ctr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Development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team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Waterfall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Prototype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02870" marR="125730" indent="196215">
                        <a:lnSpc>
                          <a:spcPts val="1650"/>
                        </a:lnSpc>
                        <a:spcBef>
                          <a:spcPts val="2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Iterative 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enhancement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51130" marR="162560" indent="-5080">
                        <a:lnSpc>
                          <a:spcPts val="1650"/>
                        </a:lnSpc>
                        <a:spcBef>
                          <a:spcPts val="2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Evolutionary 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development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Spiral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RAD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FF"/>
                    </a:solidFill>
                  </a:tcPr>
                </a:tc>
              </a:tr>
              <a:tr h="814549">
                <a:tc>
                  <a:txBody>
                    <a:bodyPr/>
                    <a:lstStyle/>
                    <a:p>
                      <a:pPr marL="137795" marR="289560">
                        <a:lnSpc>
                          <a:spcPct val="102400"/>
                        </a:lnSpc>
                        <a:spcBef>
                          <a:spcPts val="133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Less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experience</a:t>
                      </a: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on </a:t>
                      </a:r>
                      <a:r>
                        <a:rPr sz="1400" spc="-3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similar</a:t>
                      </a:r>
                      <a:r>
                        <a:rPr sz="14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projects?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689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488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362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45021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48704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22161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</a:tr>
              <a:tr h="811874">
                <a:tc>
                  <a:txBody>
                    <a:bodyPr/>
                    <a:lstStyle/>
                    <a:p>
                      <a:pPr marL="137795" marR="285750">
                        <a:lnSpc>
                          <a:spcPts val="1650"/>
                        </a:lnSpc>
                        <a:spcBef>
                          <a:spcPts val="2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Less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domain 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knowledge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(new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to </a:t>
                      </a:r>
                      <a:r>
                        <a:rPr sz="1400" spc="-3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technology)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5016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450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4648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R="1968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778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</a:tr>
              <a:tr h="813199">
                <a:tc>
                  <a:txBody>
                    <a:bodyPr/>
                    <a:lstStyle/>
                    <a:p>
                      <a:pPr marL="137795" marR="289560">
                        <a:lnSpc>
                          <a:spcPts val="1650"/>
                        </a:lnSpc>
                        <a:spcBef>
                          <a:spcPts val="2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Less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experience</a:t>
                      </a: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on </a:t>
                      </a:r>
                      <a:r>
                        <a:rPr sz="1400" spc="-3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tools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14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be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used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2413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2971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4438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4648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1968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898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</a:tr>
              <a:tr h="811874">
                <a:tc>
                  <a:txBody>
                    <a:bodyPr/>
                    <a:lstStyle/>
                    <a:p>
                      <a:pPr marL="137795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Availability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of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training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if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required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978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457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476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495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2413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216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98801" y="520548"/>
            <a:ext cx="55029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Based</a:t>
            </a:r>
            <a:r>
              <a:rPr spc="-35" dirty="0"/>
              <a:t> </a:t>
            </a:r>
            <a:r>
              <a:rPr spc="-5" dirty="0"/>
              <a:t>On</a:t>
            </a:r>
            <a:r>
              <a:rPr spc="-30" dirty="0"/>
              <a:t> </a:t>
            </a:r>
            <a:r>
              <a:rPr spc="-5" dirty="0"/>
              <a:t>User’s</a:t>
            </a:r>
            <a:r>
              <a:rPr spc="-30" dirty="0"/>
              <a:t> </a:t>
            </a:r>
            <a:r>
              <a:rPr spc="-5" dirty="0"/>
              <a:t>Participation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69578" y="1647821"/>
          <a:ext cx="7386318" cy="420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3875"/>
                <a:gridCol w="897255"/>
                <a:gridCol w="897255"/>
                <a:gridCol w="1173480"/>
                <a:gridCol w="1242695"/>
                <a:gridCol w="690879"/>
                <a:gridCol w="690879"/>
              </a:tblGrid>
              <a:tr h="811874">
                <a:tc>
                  <a:txBody>
                    <a:bodyPr/>
                    <a:lstStyle/>
                    <a:p>
                      <a:pPr algn="ctr">
                        <a:lnSpc>
                          <a:spcPts val="1625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Involvement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Users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8"/>
                    </a:solidFill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Waterfall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Prototype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8"/>
                    </a:solidFill>
                  </a:tcPr>
                </a:tc>
                <a:tc>
                  <a:txBody>
                    <a:bodyPr/>
                    <a:lstStyle/>
                    <a:p>
                      <a:pPr marL="102870" marR="125730" indent="196215">
                        <a:lnSpc>
                          <a:spcPts val="1650"/>
                        </a:lnSpc>
                        <a:spcBef>
                          <a:spcPts val="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Iterative 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enhancement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8"/>
                    </a:solidFill>
                  </a:tcPr>
                </a:tc>
                <a:tc>
                  <a:txBody>
                    <a:bodyPr/>
                    <a:lstStyle/>
                    <a:p>
                      <a:pPr marL="151765" marR="162560" indent="-5080">
                        <a:lnSpc>
                          <a:spcPts val="1650"/>
                        </a:lnSpc>
                        <a:spcBef>
                          <a:spcPts val="2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Evolutionary 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development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Spiral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8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RAD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FF98"/>
                    </a:solidFill>
                  </a:tcPr>
                </a:tc>
              </a:tr>
              <a:tr h="639049">
                <a:tc>
                  <a:txBody>
                    <a:bodyPr/>
                    <a:lstStyle/>
                    <a:p>
                      <a:pPr marL="137795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User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involvement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in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all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phases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825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R="10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R="469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R="1047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R="412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R="48895"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</a:tr>
              <a:tr h="876299">
                <a:tc>
                  <a:txBody>
                    <a:bodyPr/>
                    <a:lstStyle/>
                    <a:p>
                      <a:pPr marL="137795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Limited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37795" marR="838200">
                        <a:lnSpc>
                          <a:spcPct val="102699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user 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participatio  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825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9781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18415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548005" algn="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6223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5715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</a:tr>
              <a:tr h="1069099">
                <a:tc>
                  <a:txBody>
                    <a:bodyPr/>
                    <a:lstStyle/>
                    <a:p>
                      <a:pPr marL="137795" marR="224154">
                        <a:lnSpc>
                          <a:spcPts val="1650"/>
                        </a:lnSpc>
                        <a:spcBef>
                          <a:spcPts val="2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User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have no 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previous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experience 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of participation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in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similar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projects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978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285750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R="12065"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R="529590" algn="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R="62230"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R="6350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</a:tr>
              <a:tr h="811874">
                <a:tc>
                  <a:txBody>
                    <a:bodyPr/>
                    <a:lstStyle/>
                    <a:p>
                      <a:pPr marL="137795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Users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are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experts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problem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domain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CC9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97815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8575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515620" algn="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4127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2349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-1348" y="599085"/>
            <a:ext cx="8698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Based</a:t>
            </a:r>
            <a:r>
              <a:rPr spc="-20" dirty="0"/>
              <a:t> </a:t>
            </a:r>
            <a:r>
              <a:rPr spc="-5" dirty="0"/>
              <a:t>On</a:t>
            </a:r>
            <a:r>
              <a:rPr spc="-15" dirty="0"/>
              <a:t> </a:t>
            </a:r>
            <a:r>
              <a:rPr spc="-5" dirty="0"/>
              <a:t>Type</a:t>
            </a:r>
            <a:r>
              <a:rPr spc="-10" dirty="0"/>
              <a:t> </a:t>
            </a:r>
            <a:r>
              <a:rPr spc="-5" dirty="0"/>
              <a:t>Of</a:t>
            </a:r>
            <a:r>
              <a:rPr spc="-15" dirty="0"/>
              <a:t> </a:t>
            </a:r>
            <a:r>
              <a:rPr spc="-5" dirty="0"/>
              <a:t>project</a:t>
            </a:r>
            <a:r>
              <a:rPr spc="-15" dirty="0"/>
              <a:t> </a:t>
            </a:r>
            <a:r>
              <a:rPr spc="-5" dirty="0"/>
              <a:t>With</a:t>
            </a:r>
            <a:r>
              <a:rPr spc="-10" dirty="0"/>
              <a:t> </a:t>
            </a:r>
            <a:r>
              <a:rPr spc="-5" dirty="0"/>
              <a:t>Associated</a:t>
            </a:r>
            <a:r>
              <a:rPr spc="-15" dirty="0"/>
              <a:t> </a:t>
            </a:r>
            <a:r>
              <a:rPr spc="-5" dirty="0"/>
              <a:t>Risk</a:t>
            </a:r>
          </a:p>
        </p:txBody>
      </p:sp>
      <p:sp>
        <p:nvSpPr>
          <p:cNvPr id="9" name="object 9"/>
          <p:cNvSpPr/>
          <p:nvPr/>
        </p:nvSpPr>
        <p:spPr>
          <a:xfrm>
            <a:off x="689834" y="1350441"/>
            <a:ext cx="7795259" cy="0"/>
          </a:xfrm>
          <a:custGeom>
            <a:avLst/>
            <a:gdLst/>
            <a:ahLst/>
            <a:cxnLst/>
            <a:rect l="l" t="t" r="r" b="b"/>
            <a:pathLst>
              <a:path w="7795259">
                <a:moveTo>
                  <a:pt x="0" y="0"/>
                </a:moveTo>
                <a:lnTo>
                  <a:pt x="7795206" y="0"/>
                </a:lnTo>
              </a:path>
            </a:pathLst>
          </a:custGeom>
          <a:ln w="571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869578" y="1513848"/>
          <a:ext cx="7386318" cy="4716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3875"/>
                <a:gridCol w="897255"/>
                <a:gridCol w="897255"/>
                <a:gridCol w="1173480"/>
                <a:gridCol w="1242695"/>
                <a:gridCol w="690879"/>
                <a:gridCol w="690879"/>
              </a:tblGrid>
              <a:tr h="795799">
                <a:tc>
                  <a:txBody>
                    <a:bodyPr/>
                    <a:lstStyle/>
                    <a:p>
                      <a:pPr algn="ctr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Project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risk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598FF"/>
                    </a:solidFill>
                  </a:tcPr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Waterfall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598FF"/>
                    </a:solidFill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Prototype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598FF"/>
                    </a:solidFill>
                  </a:tcPr>
                </a:tc>
                <a:tc>
                  <a:txBody>
                    <a:bodyPr/>
                    <a:lstStyle/>
                    <a:p>
                      <a:pPr marL="102870" marR="125730" indent="196215">
                        <a:lnSpc>
                          <a:spcPts val="1650"/>
                        </a:lnSpc>
                        <a:spcBef>
                          <a:spcPts val="2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Iterative 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enhancement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598FF"/>
                    </a:solidFill>
                  </a:tcPr>
                </a:tc>
                <a:tc>
                  <a:txBody>
                    <a:bodyPr/>
                    <a:lstStyle/>
                    <a:p>
                      <a:pPr marL="151765" marR="162560" indent="-5080">
                        <a:lnSpc>
                          <a:spcPts val="1650"/>
                        </a:lnSpc>
                        <a:spcBef>
                          <a:spcPts val="2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Evolutionary 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development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598FF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Spiral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598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RAD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598FF"/>
                    </a:solidFill>
                  </a:tcPr>
                </a:tc>
              </a:tr>
              <a:tr h="727474">
                <a:tc>
                  <a:txBody>
                    <a:bodyPr/>
                    <a:lstStyle/>
                    <a:p>
                      <a:pPr marL="137795" marR="259715">
                        <a:lnSpc>
                          <a:spcPts val="1650"/>
                        </a:lnSpc>
                        <a:spcBef>
                          <a:spcPts val="2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Project is the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enhancement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the </a:t>
                      </a:r>
                      <a:r>
                        <a:rPr sz="1400" spc="-3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existing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system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1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978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165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349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4946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778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1968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</a:tr>
              <a:tr h="585449">
                <a:tc>
                  <a:txBody>
                    <a:bodyPr/>
                    <a:lstStyle/>
                    <a:p>
                      <a:pPr marL="137795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Funding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is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stable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project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1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978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165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349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4946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898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1968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</a:tr>
              <a:tr h="602874">
                <a:tc>
                  <a:txBody>
                    <a:bodyPr/>
                    <a:lstStyle/>
                    <a:p>
                      <a:pPr marL="137795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High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reliability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requirements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1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4572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R="50800"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50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46291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9621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215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</a:tr>
              <a:tr h="657224">
                <a:tc>
                  <a:txBody>
                    <a:bodyPr/>
                    <a:lstStyle/>
                    <a:p>
                      <a:pPr marL="137795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Tight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37795" marR="1026160">
                        <a:lnSpc>
                          <a:spcPct val="102699"/>
                        </a:lnSpc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project 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schedule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1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2978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4699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216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502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778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R="56515"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</a:tr>
              <a:tr h="535899">
                <a:tc>
                  <a:txBody>
                    <a:bodyPr/>
                    <a:lstStyle/>
                    <a:p>
                      <a:pPr marL="137795">
                        <a:lnSpc>
                          <a:spcPts val="1625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Use</a:t>
                      </a:r>
                      <a:r>
                        <a:rPr sz="14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4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reusable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components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1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825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800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064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4476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8986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26034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</a:tr>
              <a:tr h="811874">
                <a:tc>
                  <a:txBody>
                    <a:bodyPr/>
                    <a:lstStyle/>
                    <a:p>
                      <a:pPr marL="137795" marR="331470">
                        <a:lnSpc>
                          <a:spcPts val="1650"/>
                        </a:lnSpc>
                        <a:spcBef>
                          <a:spcPts val="2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Are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resources </a:t>
                      </a:r>
                      <a:r>
                        <a:rPr sz="14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(time,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money, 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 people</a:t>
                      </a:r>
                      <a:r>
                        <a:rPr sz="14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etc.)</a:t>
                      </a:r>
                      <a:r>
                        <a:rPr sz="14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5" dirty="0">
                          <a:latin typeface="Times New Roman"/>
                          <a:cs typeface="Times New Roman"/>
                        </a:rPr>
                        <a:t>scare?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31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6985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165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4064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4349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095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Yes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R="787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8CC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65723" y="449260"/>
            <a:ext cx="4910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Multiple</a:t>
            </a:r>
            <a:r>
              <a:rPr spc="-50" dirty="0"/>
              <a:t> </a:t>
            </a:r>
            <a:r>
              <a:rPr spc="-5" dirty="0"/>
              <a:t>Choice</a:t>
            </a:r>
            <a:r>
              <a:rPr spc="-45" dirty="0"/>
              <a:t> </a:t>
            </a:r>
            <a:r>
              <a:rPr spc="-5" dirty="0"/>
              <a:t>Questions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6988" y="1050187"/>
            <a:ext cx="6616700" cy="69532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000" spc="-5" dirty="0">
                <a:latin typeface="Times New Roman"/>
                <a:cs typeface="Times New Roman"/>
              </a:rPr>
              <a:t>Note: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Select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appropriate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answer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questions:</a:t>
            </a:r>
            <a:endParaRPr sz="2000">
              <a:latin typeface="Times New Roman"/>
              <a:cs typeface="Times New Roman"/>
            </a:endParaRPr>
          </a:p>
          <a:p>
            <a:pPr marL="332740">
              <a:lnSpc>
                <a:spcPct val="100000"/>
              </a:lnSpc>
              <a:spcBef>
                <a:spcPts val="380"/>
              </a:spcBef>
            </a:pPr>
            <a:r>
              <a:rPr sz="1700" spc="-5" dirty="0">
                <a:latin typeface="Times New Roman"/>
                <a:cs typeface="Times New Roman"/>
              </a:rPr>
              <a:t>Spiral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was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developed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by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0446" y="1704075"/>
            <a:ext cx="1725930" cy="6350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700" dirty="0">
                <a:latin typeface="Times New Roman"/>
                <a:cs typeface="Times New Roman"/>
              </a:rPr>
              <a:t>(a)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Bev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Littlewood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700" dirty="0">
                <a:latin typeface="Times New Roman"/>
                <a:cs typeface="Times New Roman"/>
              </a:rPr>
              <a:t>(c)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Roger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Pressman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70201" y="1704075"/>
            <a:ext cx="1497330" cy="6350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700" dirty="0">
                <a:latin typeface="Times New Roman"/>
                <a:cs typeface="Times New Roman"/>
              </a:rPr>
              <a:t>(b)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Berry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Boehm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700" dirty="0">
                <a:latin typeface="Times New Roman"/>
                <a:cs typeface="Times New Roman"/>
              </a:rPr>
              <a:t>(d)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Victor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Basili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0256" y="2397495"/>
            <a:ext cx="50673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Times New Roman"/>
                <a:cs typeface="Times New Roman"/>
              </a:rPr>
              <a:t>Which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most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popular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for</a:t>
            </a:r>
            <a:r>
              <a:rPr sz="1700" spc="-5" dirty="0">
                <a:latin typeface="Times New Roman"/>
                <a:cs typeface="Times New Roman"/>
              </a:rPr>
              <a:t> student’s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small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projects?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70201" y="2685150"/>
            <a:ext cx="1943100" cy="6350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700" dirty="0">
                <a:latin typeface="Times New Roman"/>
                <a:cs typeface="Times New Roman"/>
              </a:rPr>
              <a:t>(b)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Spiral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700" dirty="0">
                <a:latin typeface="Times New Roman"/>
                <a:cs typeface="Times New Roman"/>
              </a:rPr>
              <a:t>(d)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Prototyping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70201" y="3637650"/>
            <a:ext cx="2601595" cy="6350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700" dirty="0">
                <a:latin typeface="Times New Roman"/>
                <a:cs typeface="Times New Roman"/>
              </a:rPr>
              <a:t>(b)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Spiral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700" dirty="0">
                <a:latin typeface="Times New Roman"/>
                <a:cs typeface="Times New Roman"/>
              </a:rPr>
              <a:t>(d)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Capability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maturity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70201" y="4590150"/>
            <a:ext cx="2832100" cy="6350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700" dirty="0">
                <a:latin typeface="Times New Roman"/>
                <a:cs typeface="Times New Roman"/>
              </a:rPr>
              <a:t>(b)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Prototyping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700" dirty="0">
                <a:latin typeface="Times New Roman"/>
                <a:cs typeface="Times New Roman"/>
              </a:rPr>
              <a:t>(d)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Iterative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enhancement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5520" y="2685150"/>
            <a:ext cx="3608704" cy="34925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459"/>
              </a:spcBef>
            </a:pPr>
            <a:r>
              <a:rPr sz="1700" dirty="0">
                <a:latin typeface="Times New Roman"/>
                <a:cs typeface="Times New Roman"/>
              </a:rPr>
              <a:t>(a)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Waterfall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  <a:p>
            <a:pPr marL="47625">
              <a:lnSpc>
                <a:spcPct val="100000"/>
              </a:lnSpc>
              <a:spcBef>
                <a:spcPts val="359"/>
              </a:spcBef>
            </a:pPr>
            <a:r>
              <a:rPr sz="1700" dirty="0">
                <a:latin typeface="Times New Roman"/>
                <a:cs typeface="Times New Roman"/>
              </a:rPr>
              <a:t>(c)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Quick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fix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700" spc="-5" dirty="0">
                <a:latin typeface="Times New Roman"/>
                <a:cs typeface="Times New Roman"/>
              </a:rPr>
              <a:t>Which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not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a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software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life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cycle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model?</a:t>
            </a:r>
            <a:endParaRPr sz="1700">
              <a:latin typeface="Times New Roman"/>
              <a:cs typeface="Times New Roman"/>
            </a:endParaRPr>
          </a:p>
          <a:p>
            <a:pPr marL="47625">
              <a:lnSpc>
                <a:spcPct val="100000"/>
              </a:lnSpc>
              <a:spcBef>
                <a:spcPts val="660"/>
              </a:spcBef>
            </a:pPr>
            <a:r>
              <a:rPr sz="1700" dirty="0">
                <a:latin typeface="Times New Roman"/>
                <a:cs typeface="Times New Roman"/>
              </a:rPr>
              <a:t>(a)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Waterfall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  <a:p>
            <a:pPr marL="47625">
              <a:lnSpc>
                <a:spcPct val="100000"/>
              </a:lnSpc>
              <a:spcBef>
                <a:spcPts val="360"/>
              </a:spcBef>
            </a:pPr>
            <a:r>
              <a:rPr sz="1700" dirty="0">
                <a:latin typeface="Times New Roman"/>
                <a:cs typeface="Times New Roman"/>
              </a:rPr>
              <a:t>(c)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Prototyping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  <a:p>
            <a:pPr marL="14604">
              <a:lnSpc>
                <a:spcPct val="100000"/>
              </a:lnSpc>
              <a:spcBef>
                <a:spcPts val="360"/>
              </a:spcBef>
            </a:pPr>
            <a:r>
              <a:rPr sz="1700" spc="-5" dirty="0">
                <a:latin typeface="Times New Roman"/>
                <a:cs typeface="Times New Roman"/>
              </a:rPr>
              <a:t>Project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risk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factor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considered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</a:t>
            </a:r>
            <a:endParaRPr sz="1700">
              <a:latin typeface="Times New Roman"/>
              <a:cs typeface="Times New Roman"/>
            </a:endParaRPr>
          </a:p>
          <a:p>
            <a:pPr marL="47625">
              <a:lnSpc>
                <a:spcPct val="100000"/>
              </a:lnSpc>
              <a:spcBef>
                <a:spcPts val="660"/>
              </a:spcBef>
            </a:pPr>
            <a:r>
              <a:rPr sz="1700" dirty="0">
                <a:latin typeface="Times New Roman"/>
                <a:cs typeface="Times New Roman"/>
              </a:rPr>
              <a:t>(a)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Waterfall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  <a:p>
            <a:pPr marL="47625">
              <a:lnSpc>
                <a:spcPct val="100000"/>
              </a:lnSpc>
              <a:spcBef>
                <a:spcPts val="360"/>
              </a:spcBef>
            </a:pPr>
            <a:r>
              <a:rPr sz="1700" dirty="0">
                <a:latin typeface="Times New Roman"/>
                <a:cs typeface="Times New Roman"/>
              </a:rPr>
              <a:t>(c)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Spiral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  <a:p>
            <a:pPr marL="14604">
              <a:lnSpc>
                <a:spcPct val="100000"/>
              </a:lnSpc>
              <a:spcBef>
                <a:spcPts val="660"/>
              </a:spcBef>
            </a:pPr>
            <a:r>
              <a:rPr sz="1700" spc="-5" dirty="0">
                <a:latin typeface="Times New Roman"/>
                <a:cs typeface="Times New Roman"/>
              </a:rPr>
              <a:t>SDLC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stands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for</a:t>
            </a:r>
            <a:endParaRPr sz="1700">
              <a:latin typeface="Times New Roman"/>
              <a:cs typeface="Times New Roman"/>
            </a:endParaRPr>
          </a:p>
          <a:p>
            <a:pPr marL="47625">
              <a:lnSpc>
                <a:spcPct val="100000"/>
              </a:lnSpc>
              <a:spcBef>
                <a:spcPts val="359"/>
              </a:spcBef>
            </a:pPr>
            <a:r>
              <a:rPr sz="1700" dirty="0">
                <a:latin typeface="Times New Roman"/>
                <a:cs typeface="Times New Roman"/>
              </a:rPr>
              <a:t>(a)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Software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design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life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cycle</a:t>
            </a:r>
            <a:endParaRPr sz="1700">
              <a:latin typeface="Times New Roman"/>
              <a:cs typeface="Times New Roman"/>
            </a:endParaRPr>
          </a:p>
          <a:p>
            <a:pPr marL="47625">
              <a:lnSpc>
                <a:spcPct val="100000"/>
              </a:lnSpc>
              <a:spcBef>
                <a:spcPts val="359"/>
              </a:spcBef>
            </a:pPr>
            <a:r>
              <a:rPr sz="1700" dirty="0">
                <a:latin typeface="Times New Roman"/>
                <a:cs typeface="Times New Roman"/>
              </a:rPr>
              <a:t>(c)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System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development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life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cycle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70201" y="5542650"/>
            <a:ext cx="3128010" cy="6350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700" dirty="0">
                <a:latin typeface="Times New Roman"/>
                <a:cs typeface="Times New Roman"/>
              </a:rPr>
              <a:t>(b)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Software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development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life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cycle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700" dirty="0">
                <a:latin typeface="Times New Roman"/>
                <a:cs typeface="Times New Roman"/>
              </a:rPr>
              <a:t>(d)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System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design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life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cycle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17801" y="491259"/>
            <a:ext cx="4910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Multiple</a:t>
            </a:r>
            <a:r>
              <a:rPr spc="-50" dirty="0"/>
              <a:t> </a:t>
            </a:r>
            <a:r>
              <a:rPr spc="-5" dirty="0"/>
              <a:t>Choice</a:t>
            </a:r>
            <a:r>
              <a:rPr spc="-45" dirty="0"/>
              <a:t> </a:t>
            </a:r>
            <a:r>
              <a:rPr spc="-5" dirty="0"/>
              <a:t>Questions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6987" y="1050187"/>
            <a:ext cx="6616700" cy="69532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000" spc="-5" dirty="0">
                <a:latin typeface="Times New Roman"/>
                <a:cs typeface="Times New Roman"/>
              </a:rPr>
              <a:t>Note: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Select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appropriate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answer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questions:</a:t>
            </a:r>
            <a:endParaRPr sz="2000">
              <a:latin typeface="Times New Roman"/>
              <a:cs typeface="Times New Roman"/>
            </a:endParaRPr>
          </a:p>
          <a:p>
            <a:pPr marL="332740">
              <a:lnSpc>
                <a:spcPct val="100000"/>
              </a:lnSpc>
              <a:spcBef>
                <a:spcPts val="380"/>
              </a:spcBef>
            </a:pPr>
            <a:r>
              <a:rPr sz="1700" spc="-5" dirty="0">
                <a:latin typeface="Times New Roman"/>
                <a:cs typeface="Times New Roman"/>
              </a:rPr>
              <a:t>Build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fix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has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77725" y="1704075"/>
            <a:ext cx="1068705" cy="6350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700" dirty="0">
                <a:latin typeface="Times New Roman"/>
                <a:cs typeface="Times New Roman"/>
              </a:rPr>
              <a:t>(b)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1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phase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700" dirty="0">
                <a:latin typeface="Times New Roman"/>
                <a:cs typeface="Times New Roman"/>
              </a:rPr>
              <a:t>(d)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4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phases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77725" y="2626095"/>
            <a:ext cx="3041015" cy="70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Times New Roman"/>
                <a:cs typeface="Times New Roman"/>
              </a:rPr>
              <a:t>(b)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Software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requirements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solution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1700" dirty="0">
                <a:latin typeface="Times New Roman"/>
                <a:cs typeface="Times New Roman"/>
              </a:rPr>
              <a:t>(d)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none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above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77725" y="3647175"/>
            <a:ext cx="2369820" cy="6350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700" dirty="0">
                <a:latin typeface="Times New Roman"/>
                <a:cs typeface="Times New Roman"/>
              </a:rPr>
              <a:t>(b)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accommodating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change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700" dirty="0">
                <a:latin typeface="Times New Roman"/>
                <a:cs typeface="Times New Roman"/>
              </a:rPr>
              <a:t>(d)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none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above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5518" y="1704075"/>
            <a:ext cx="3470275" cy="35306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459"/>
              </a:spcBef>
            </a:pPr>
            <a:r>
              <a:rPr sz="1700" dirty="0">
                <a:latin typeface="Times New Roman"/>
                <a:cs typeface="Times New Roman"/>
              </a:rPr>
              <a:t>(a)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3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phases</a:t>
            </a:r>
            <a:endParaRPr sz="1700">
              <a:latin typeface="Times New Roman"/>
              <a:cs typeface="Times New Roman"/>
            </a:endParaRPr>
          </a:p>
          <a:p>
            <a:pPr marL="47625">
              <a:lnSpc>
                <a:spcPct val="100000"/>
              </a:lnSpc>
              <a:spcBef>
                <a:spcPts val="359"/>
              </a:spcBef>
            </a:pPr>
            <a:r>
              <a:rPr sz="1700" dirty="0">
                <a:latin typeface="Times New Roman"/>
                <a:cs typeface="Times New Roman"/>
              </a:rPr>
              <a:t>(c)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2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phases</a:t>
            </a:r>
            <a:endParaRPr sz="1700">
              <a:latin typeface="Times New Roman"/>
              <a:cs typeface="Times New Roman"/>
            </a:endParaRPr>
          </a:p>
          <a:p>
            <a:pPr marL="14604">
              <a:lnSpc>
                <a:spcPct val="100000"/>
              </a:lnSpc>
              <a:spcBef>
                <a:spcPts val="660"/>
              </a:spcBef>
            </a:pPr>
            <a:r>
              <a:rPr sz="1700" spc="-5" dirty="0">
                <a:latin typeface="Times New Roman"/>
                <a:cs typeface="Times New Roman"/>
              </a:rPr>
              <a:t>SRS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stands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for</a:t>
            </a:r>
            <a:endParaRPr sz="1700">
              <a:latin typeface="Times New Roman"/>
              <a:cs typeface="Times New Roman"/>
            </a:endParaRPr>
          </a:p>
          <a:p>
            <a:pPr marL="47625">
              <a:lnSpc>
                <a:spcPct val="100000"/>
              </a:lnSpc>
              <a:spcBef>
                <a:spcPts val="359"/>
              </a:spcBef>
            </a:pPr>
            <a:r>
              <a:rPr sz="1700" dirty="0">
                <a:latin typeface="Times New Roman"/>
                <a:cs typeface="Times New Roman"/>
              </a:rPr>
              <a:t>(a)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Software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requirements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specification</a:t>
            </a:r>
            <a:endParaRPr sz="1700">
              <a:latin typeface="Times New Roman"/>
              <a:cs typeface="Times New Roman"/>
            </a:endParaRPr>
          </a:p>
          <a:p>
            <a:pPr marL="12700" marR="147955" indent="34925">
              <a:lnSpc>
                <a:spcPct val="117600"/>
              </a:lnSpc>
              <a:spcBef>
                <a:spcPts val="300"/>
              </a:spcBef>
            </a:pPr>
            <a:r>
              <a:rPr sz="1700" dirty="0">
                <a:latin typeface="Times New Roman"/>
                <a:cs typeface="Times New Roman"/>
              </a:rPr>
              <a:t>(c)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System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requirements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specification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Waterfall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not</a:t>
            </a:r>
            <a:r>
              <a:rPr sz="1700" spc="-5" dirty="0">
                <a:latin typeface="Times New Roman"/>
                <a:cs typeface="Times New Roman"/>
              </a:rPr>
              <a:t> suitable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for</a:t>
            </a:r>
            <a:endParaRPr sz="1700">
              <a:latin typeface="Times New Roman"/>
              <a:cs typeface="Times New Roman"/>
            </a:endParaRPr>
          </a:p>
          <a:p>
            <a:pPr marL="47625">
              <a:lnSpc>
                <a:spcPct val="100000"/>
              </a:lnSpc>
              <a:spcBef>
                <a:spcPts val="660"/>
              </a:spcBef>
            </a:pPr>
            <a:r>
              <a:rPr sz="1700" dirty="0">
                <a:latin typeface="Times New Roman"/>
                <a:cs typeface="Times New Roman"/>
              </a:rPr>
              <a:t>(a)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small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projects</a:t>
            </a:r>
            <a:endParaRPr sz="1700">
              <a:latin typeface="Times New Roman"/>
              <a:cs typeface="Times New Roman"/>
            </a:endParaRPr>
          </a:p>
          <a:p>
            <a:pPr marL="14604" marR="1642745" indent="33020">
              <a:lnSpc>
                <a:spcPct val="117600"/>
              </a:lnSpc>
            </a:pPr>
            <a:r>
              <a:rPr sz="1700" dirty="0">
                <a:latin typeface="Times New Roman"/>
                <a:cs typeface="Times New Roman"/>
              </a:rPr>
              <a:t>(c)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complex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projects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RAD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stands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for</a:t>
            </a:r>
            <a:endParaRPr sz="1700">
              <a:latin typeface="Times New Roman"/>
              <a:cs typeface="Times New Roman"/>
            </a:endParaRPr>
          </a:p>
          <a:p>
            <a:pPr marL="47625">
              <a:lnSpc>
                <a:spcPct val="100000"/>
              </a:lnSpc>
              <a:spcBef>
                <a:spcPts val="660"/>
              </a:spcBef>
            </a:pPr>
            <a:r>
              <a:rPr sz="1700" dirty="0">
                <a:latin typeface="Times New Roman"/>
                <a:cs typeface="Times New Roman"/>
              </a:rPr>
              <a:t>(a)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Rapid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application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development</a:t>
            </a:r>
            <a:endParaRPr sz="1700">
              <a:latin typeface="Times New Roman"/>
              <a:cs typeface="Times New Roman"/>
            </a:endParaRPr>
          </a:p>
          <a:p>
            <a:pPr marL="47625">
              <a:lnSpc>
                <a:spcPct val="100000"/>
              </a:lnSpc>
              <a:spcBef>
                <a:spcPts val="360"/>
              </a:spcBef>
            </a:pPr>
            <a:r>
              <a:rPr sz="1700" dirty="0">
                <a:latin typeface="Times New Roman"/>
                <a:cs typeface="Times New Roman"/>
              </a:rPr>
              <a:t>(c)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Ready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application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development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77725" y="4599675"/>
            <a:ext cx="3309620" cy="6350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700" dirty="0">
                <a:latin typeface="Times New Roman"/>
                <a:cs typeface="Times New Roman"/>
              </a:rPr>
              <a:t>(b)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Relative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application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development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700" dirty="0">
                <a:latin typeface="Times New Roman"/>
                <a:cs typeface="Times New Roman"/>
              </a:rPr>
              <a:t>(d)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Repeated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application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development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5186" y="5666350"/>
            <a:ext cx="3169920" cy="855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5790" indent="-593725">
              <a:lnSpc>
                <a:spcPts val="2035"/>
              </a:lnSpc>
              <a:spcBef>
                <a:spcPts val="100"/>
              </a:spcBef>
              <a:buAutoNum type="arabicPeriod" startAt="10"/>
              <a:tabLst>
                <a:tab pos="605790" algn="l"/>
                <a:tab pos="606425" algn="l"/>
              </a:tabLst>
            </a:pPr>
            <a:r>
              <a:rPr sz="1700" spc="-5" dirty="0">
                <a:latin typeface="Times New Roman"/>
                <a:cs typeface="Times New Roman"/>
              </a:rPr>
              <a:t>RAD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was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proposed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by</a:t>
            </a:r>
            <a:endParaRPr sz="1700">
              <a:latin typeface="Times New Roman"/>
              <a:cs typeface="Times New Roman"/>
            </a:endParaRPr>
          </a:p>
          <a:p>
            <a:pPr marL="876935" lvl="1" indent="-426084">
              <a:lnSpc>
                <a:spcPts val="2035"/>
              </a:lnSpc>
              <a:buAutoNum type="alphaLcParenBoth"/>
              <a:tabLst>
                <a:tab pos="876935" algn="l"/>
                <a:tab pos="877569" algn="l"/>
              </a:tabLst>
            </a:pPr>
            <a:r>
              <a:rPr sz="1700" spc="-5" dirty="0">
                <a:latin typeface="Times New Roman"/>
                <a:cs typeface="Times New Roman"/>
              </a:rPr>
              <a:t>Lucent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Technologies</a:t>
            </a:r>
            <a:endParaRPr sz="1700">
              <a:latin typeface="Times New Roman"/>
              <a:cs typeface="Times New Roman"/>
            </a:endParaRPr>
          </a:p>
          <a:p>
            <a:pPr marL="582295">
              <a:lnSpc>
                <a:spcPct val="100000"/>
              </a:lnSpc>
              <a:spcBef>
                <a:spcPts val="434"/>
              </a:spcBef>
            </a:pPr>
            <a:r>
              <a:rPr sz="1700" dirty="0">
                <a:latin typeface="Times New Roman"/>
                <a:cs typeface="Times New Roman"/>
              </a:rPr>
              <a:t>(c)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IBM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64249" y="5872715"/>
            <a:ext cx="1182370" cy="6540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700" dirty="0">
                <a:latin typeface="Times New Roman"/>
                <a:cs typeface="Times New Roman"/>
              </a:rPr>
              <a:t>(b)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Motorola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700" dirty="0">
                <a:latin typeface="Times New Roman"/>
                <a:cs typeface="Times New Roman"/>
              </a:rPr>
              <a:t>(d)</a:t>
            </a:r>
            <a:r>
              <a:rPr sz="1700" spc="-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Microsoft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885" y="743401"/>
            <a:ext cx="66065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Programs</a:t>
            </a:r>
            <a:r>
              <a:rPr spc="-35" dirty="0"/>
              <a:t> </a:t>
            </a:r>
            <a:r>
              <a:rPr spc="-5" dirty="0"/>
              <a:t>versus</a:t>
            </a:r>
            <a:r>
              <a:rPr spc="-30" dirty="0"/>
              <a:t> </a:t>
            </a:r>
            <a:r>
              <a:rPr spc="-5" dirty="0"/>
              <a:t>Software</a:t>
            </a:r>
            <a:r>
              <a:rPr spc="-35" dirty="0"/>
              <a:t> </a:t>
            </a:r>
            <a:r>
              <a:rPr spc="-5" dirty="0"/>
              <a:t>Products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45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pc="-5" dirty="0"/>
              <a:t>Usually</a:t>
            </a:r>
            <a:r>
              <a:rPr spc="-25" dirty="0"/>
              <a:t> </a:t>
            </a:r>
            <a:r>
              <a:rPr spc="-5" dirty="0"/>
              <a:t>small</a:t>
            </a:r>
            <a:r>
              <a:rPr spc="-25" dirty="0"/>
              <a:t> </a:t>
            </a:r>
            <a:r>
              <a:rPr spc="-5" dirty="0"/>
              <a:t>in</a:t>
            </a:r>
            <a:r>
              <a:rPr spc="-25" dirty="0"/>
              <a:t> </a:t>
            </a:r>
            <a:r>
              <a:rPr spc="-5" dirty="0"/>
              <a:t>size</a:t>
            </a:r>
          </a:p>
          <a:p>
            <a:pPr marL="378460" indent="-366395">
              <a:lnSpc>
                <a:spcPct val="100000"/>
              </a:lnSpc>
              <a:spcBef>
                <a:spcPts val="35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pc="-5" dirty="0"/>
              <a:t>Author</a:t>
            </a:r>
            <a:r>
              <a:rPr spc="-25" dirty="0"/>
              <a:t> </a:t>
            </a:r>
            <a:r>
              <a:rPr dirty="0"/>
              <a:t>himself</a:t>
            </a:r>
            <a:r>
              <a:rPr spc="-20" dirty="0"/>
              <a:t> </a:t>
            </a:r>
            <a:r>
              <a:rPr spc="-5" dirty="0"/>
              <a:t>is</a:t>
            </a:r>
            <a:r>
              <a:rPr spc="-20" dirty="0"/>
              <a:t> </a:t>
            </a:r>
            <a:r>
              <a:rPr spc="-5" dirty="0"/>
              <a:t>sole</a:t>
            </a:r>
            <a:r>
              <a:rPr spc="-25" dirty="0"/>
              <a:t> </a:t>
            </a:r>
            <a:r>
              <a:rPr dirty="0"/>
              <a:t>user</a:t>
            </a:r>
          </a:p>
          <a:p>
            <a:pPr marL="378460" indent="-366395">
              <a:lnSpc>
                <a:spcPct val="100000"/>
              </a:lnSpc>
              <a:spcBef>
                <a:spcPts val="40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pc="-5" dirty="0"/>
              <a:t>Single</a:t>
            </a:r>
            <a:r>
              <a:rPr spc="-50" dirty="0"/>
              <a:t> </a:t>
            </a:r>
            <a:r>
              <a:rPr dirty="0"/>
              <a:t>developer</a:t>
            </a:r>
          </a:p>
          <a:p>
            <a:pPr marL="378460" indent="-366395">
              <a:lnSpc>
                <a:spcPct val="100000"/>
              </a:lnSpc>
              <a:spcBef>
                <a:spcPts val="40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pc="-5" dirty="0"/>
              <a:t>Lacks</a:t>
            </a:r>
            <a:r>
              <a:rPr spc="-35" dirty="0"/>
              <a:t> </a:t>
            </a:r>
            <a:r>
              <a:rPr dirty="0"/>
              <a:t>proper</a:t>
            </a:r>
            <a:r>
              <a:rPr spc="-30" dirty="0"/>
              <a:t> </a:t>
            </a:r>
            <a:r>
              <a:rPr dirty="0"/>
              <a:t>user</a:t>
            </a:r>
            <a:r>
              <a:rPr spc="-30" dirty="0"/>
              <a:t> </a:t>
            </a:r>
            <a:r>
              <a:rPr spc="-5" dirty="0"/>
              <a:t>interface</a:t>
            </a:r>
          </a:p>
          <a:p>
            <a:pPr marL="378460" marR="1639570" indent="-366395">
              <a:lnSpc>
                <a:spcPts val="2530"/>
              </a:lnSpc>
              <a:spcBef>
                <a:spcPts val="98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pc="-5" dirty="0"/>
              <a:t>Lacks </a:t>
            </a:r>
            <a:r>
              <a:rPr dirty="0"/>
              <a:t>proper </a:t>
            </a:r>
            <a:r>
              <a:rPr spc="5" dirty="0"/>
              <a:t> </a:t>
            </a:r>
            <a:r>
              <a:rPr dirty="0"/>
              <a:t>documentation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BD0D9"/>
              </a:buClr>
              <a:buFont typeface="Segoe UI Symbol"/>
              <a:buChar char="⚫"/>
            </a:pPr>
            <a:endParaRPr sz="3750"/>
          </a:p>
          <a:p>
            <a:pPr marL="378460" indent="-366395">
              <a:lnSpc>
                <a:spcPct val="100000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pc="-5" dirty="0"/>
              <a:t>Ad</a:t>
            </a:r>
            <a:r>
              <a:rPr spc="-35" dirty="0"/>
              <a:t> </a:t>
            </a:r>
            <a:r>
              <a:rPr dirty="0"/>
              <a:t>hoc</a:t>
            </a:r>
            <a:r>
              <a:rPr spc="-30" dirty="0"/>
              <a:t> </a:t>
            </a:r>
            <a:r>
              <a:rPr dirty="0"/>
              <a:t>development.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32923" y="1810395"/>
            <a:ext cx="3544570" cy="391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indent="-366395">
              <a:lnSpc>
                <a:spcPct val="100000"/>
              </a:lnSpc>
              <a:spcBef>
                <a:spcPts val="10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solidFill>
                  <a:srgbClr val="009DD9"/>
                </a:solidFill>
                <a:latin typeface="Times New Roman"/>
                <a:cs typeface="Times New Roman"/>
              </a:rPr>
              <a:t>Large</a:t>
            </a:r>
            <a:endParaRPr sz="2600">
              <a:latin typeface="Times New Roman"/>
              <a:cs typeface="Times New Roman"/>
            </a:endParaRPr>
          </a:p>
          <a:p>
            <a:pPr marL="378460" indent="-366395">
              <a:lnSpc>
                <a:spcPct val="100000"/>
              </a:lnSpc>
              <a:spcBef>
                <a:spcPts val="25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solidFill>
                  <a:srgbClr val="009DD9"/>
                </a:solidFill>
                <a:latin typeface="Times New Roman"/>
                <a:cs typeface="Times New Roman"/>
              </a:rPr>
              <a:t>Large</a:t>
            </a:r>
            <a:r>
              <a:rPr sz="2600" spc="-30" dirty="0">
                <a:solidFill>
                  <a:srgbClr val="009DD9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9DD9"/>
                </a:solidFill>
                <a:latin typeface="Times New Roman"/>
                <a:cs typeface="Times New Roman"/>
              </a:rPr>
              <a:t>number</a:t>
            </a:r>
            <a:r>
              <a:rPr sz="2600" spc="-20" dirty="0">
                <a:solidFill>
                  <a:srgbClr val="009DD9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9DD9"/>
                </a:solidFill>
                <a:latin typeface="Times New Roman"/>
                <a:cs typeface="Times New Roman"/>
              </a:rPr>
              <a:t>of</a:t>
            </a:r>
            <a:r>
              <a:rPr sz="2600" spc="-25" dirty="0">
                <a:solidFill>
                  <a:srgbClr val="009DD9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9DD9"/>
                </a:solidFill>
                <a:latin typeface="Times New Roman"/>
                <a:cs typeface="Times New Roman"/>
              </a:rPr>
              <a:t>users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⚫"/>
            </a:pPr>
            <a:endParaRPr sz="2750">
              <a:latin typeface="Times New Roman"/>
              <a:cs typeface="Times New Roman"/>
            </a:endParaRPr>
          </a:p>
          <a:p>
            <a:pPr marL="378460" indent="-366395">
              <a:lnSpc>
                <a:spcPct val="100000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solidFill>
                  <a:srgbClr val="009DD9"/>
                </a:solidFill>
                <a:latin typeface="Times New Roman"/>
                <a:cs typeface="Times New Roman"/>
              </a:rPr>
              <a:t>Team</a:t>
            </a:r>
            <a:r>
              <a:rPr sz="2600" spc="-35" dirty="0">
                <a:solidFill>
                  <a:srgbClr val="009DD9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9DD9"/>
                </a:solidFill>
                <a:latin typeface="Times New Roman"/>
                <a:cs typeface="Times New Roman"/>
              </a:rPr>
              <a:t>of</a:t>
            </a:r>
            <a:r>
              <a:rPr sz="2600" spc="-30" dirty="0">
                <a:solidFill>
                  <a:srgbClr val="009DD9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9DD9"/>
                </a:solidFill>
                <a:latin typeface="Times New Roman"/>
                <a:cs typeface="Times New Roman"/>
              </a:rPr>
              <a:t>developers</a:t>
            </a:r>
            <a:endParaRPr sz="2600">
              <a:latin typeface="Times New Roman"/>
              <a:cs typeface="Times New Roman"/>
            </a:endParaRPr>
          </a:p>
          <a:p>
            <a:pPr marL="378460" indent="-366395">
              <a:lnSpc>
                <a:spcPct val="100000"/>
              </a:lnSpc>
              <a:spcBef>
                <a:spcPts val="30"/>
              </a:spcBef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solidFill>
                  <a:srgbClr val="009DD9"/>
                </a:solidFill>
                <a:latin typeface="Times New Roman"/>
                <a:cs typeface="Times New Roman"/>
              </a:rPr>
              <a:t>Well-designed</a:t>
            </a:r>
            <a:r>
              <a:rPr sz="2600" spc="-100" dirty="0">
                <a:solidFill>
                  <a:srgbClr val="009DD9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009DD9"/>
                </a:solidFill>
                <a:latin typeface="Times New Roman"/>
                <a:cs typeface="Times New Roman"/>
              </a:rPr>
              <a:t>interface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har char="⚫"/>
            </a:pPr>
            <a:endParaRPr sz="3150">
              <a:latin typeface="Times New Roman"/>
              <a:cs typeface="Times New Roman"/>
            </a:endParaRPr>
          </a:p>
          <a:p>
            <a:pPr marL="378460" marR="288290" indent="-366395">
              <a:lnSpc>
                <a:spcPts val="2630"/>
              </a:lnSpc>
              <a:buClr>
                <a:srgbClr val="0BD0D9"/>
              </a:buClr>
              <a:buSzPct val="94230"/>
              <a:buFont typeface="Segoe UI Symbol"/>
              <a:buChar char="⚫"/>
              <a:tabLst>
                <a:tab pos="379095" algn="l"/>
              </a:tabLst>
            </a:pPr>
            <a:r>
              <a:rPr sz="2600" spc="-5" dirty="0">
                <a:solidFill>
                  <a:srgbClr val="009DD9"/>
                </a:solidFill>
                <a:latin typeface="Times New Roman"/>
                <a:cs typeface="Times New Roman"/>
              </a:rPr>
              <a:t>Well </a:t>
            </a:r>
            <a:r>
              <a:rPr sz="2600" dirty="0">
                <a:solidFill>
                  <a:srgbClr val="009DD9"/>
                </a:solidFill>
                <a:latin typeface="Times New Roman"/>
                <a:cs typeface="Times New Roman"/>
              </a:rPr>
              <a:t>documented &amp; </a:t>
            </a:r>
            <a:r>
              <a:rPr sz="2600" spc="5" dirty="0">
                <a:solidFill>
                  <a:srgbClr val="009DD9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9DD9"/>
                </a:solidFill>
                <a:latin typeface="Times New Roman"/>
                <a:cs typeface="Times New Roman"/>
              </a:rPr>
              <a:t>user-manual</a:t>
            </a:r>
            <a:r>
              <a:rPr sz="2600" spc="-100" dirty="0">
                <a:solidFill>
                  <a:srgbClr val="009DD9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9DD9"/>
                </a:solidFill>
                <a:latin typeface="Times New Roman"/>
                <a:cs typeface="Times New Roman"/>
              </a:rPr>
              <a:t>prepared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⚫"/>
            </a:pPr>
            <a:endParaRPr sz="2650">
              <a:latin typeface="Times New Roman"/>
              <a:cs typeface="Times New Roman"/>
            </a:endParaRPr>
          </a:p>
          <a:p>
            <a:pPr marL="378460" indent="-359410">
              <a:lnSpc>
                <a:spcPct val="100000"/>
              </a:lnSpc>
              <a:buClr>
                <a:srgbClr val="0BD0D9"/>
              </a:buClr>
              <a:buSzPct val="93750"/>
              <a:buFont typeface="Segoe UI Symbol"/>
              <a:buChar char="⚫"/>
              <a:tabLst>
                <a:tab pos="378460" algn="l"/>
                <a:tab pos="379095" algn="l"/>
              </a:tabLst>
            </a:pPr>
            <a:r>
              <a:rPr sz="2400" spc="-5" dirty="0">
                <a:solidFill>
                  <a:srgbClr val="009DD9"/>
                </a:solidFill>
                <a:latin typeface="Times New Roman"/>
                <a:cs typeface="Times New Roman"/>
              </a:rPr>
              <a:t>Systematic</a:t>
            </a:r>
            <a:r>
              <a:rPr sz="2400" spc="-50" dirty="0">
                <a:solidFill>
                  <a:srgbClr val="009DD9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9DD9"/>
                </a:solidFill>
                <a:latin typeface="Times New Roman"/>
                <a:cs typeface="Times New Roman"/>
              </a:rPr>
              <a:t>development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0589" y="6149340"/>
            <a:ext cx="7360920" cy="0"/>
          </a:xfrm>
          <a:custGeom>
            <a:avLst/>
            <a:gdLst/>
            <a:ahLst/>
            <a:cxnLst/>
            <a:rect l="l" t="t" r="r" b="b"/>
            <a:pathLst>
              <a:path w="7360920">
                <a:moveTo>
                  <a:pt x="0" y="0"/>
                </a:moveTo>
                <a:lnTo>
                  <a:pt x="7360602" y="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8825" y="1897945"/>
            <a:ext cx="7360920" cy="3720465"/>
          </a:xfrm>
          <a:custGeom>
            <a:avLst/>
            <a:gdLst/>
            <a:ahLst/>
            <a:cxnLst/>
            <a:rect l="l" t="t" r="r" b="b"/>
            <a:pathLst>
              <a:path w="7360920" h="3720465">
                <a:moveTo>
                  <a:pt x="0" y="403312"/>
                </a:moveTo>
                <a:lnTo>
                  <a:pt x="7360602" y="403312"/>
                </a:lnTo>
              </a:path>
              <a:path w="7360920" h="3720465">
                <a:moveTo>
                  <a:pt x="0" y="1138765"/>
                </a:moveTo>
                <a:lnTo>
                  <a:pt x="7360602" y="1138765"/>
                </a:lnTo>
              </a:path>
              <a:path w="7360920" h="3720465">
                <a:moveTo>
                  <a:pt x="0" y="1693914"/>
                </a:moveTo>
                <a:lnTo>
                  <a:pt x="7360602" y="1693914"/>
                </a:lnTo>
              </a:path>
              <a:path w="7360920" h="3720465">
                <a:moveTo>
                  <a:pt x="0" y="2453093"/>
                </a:moveTo>
                <a:lnTo>
                  <a:pt x="7360602" y="2505286"/>
                </a:lnTo>
              </a:path>
              <a:path w="7360920" h="3720465">
                <a:moveTo>
                  <a:pt x="0" y="3416299"/>
                </a:moveTo>
                <a:lnTo>
                  <a:pt x="7360602" y="3416299"/>
                </a:lnTo>
              </a:path>
              <a:path w="7360920" h="3720465">
                <a:moveTo>
                  <a:pt x="3718242" y="0"/>
                </a:moveTo>
                <a:lnTo>
                  <a:pt x="3718242" y="3719970"/>
                </a:lnTo>
              </a:path>
            </a:pathLst>
          </a:custGeom>
          <a:ln w="19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36801" y="449260"/>
            <a:ext cx="4910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Multiple</a:t>
            </a:r>
            <a:r>
              <a:rPr spc="-50" dirty="0"/>
              <a:t> </a:t>
            </a:r>
            <a:r>
              <a:rPr spc="-5" dirty="0"/>
              <a:t>Choice</a:t>
            </a:r>
            <a:r>
              <a:rPr spc="-45" dirty="0"/>
              <a:t> </a:t>
            </a:r>
            <a:r>
              <a:rPr spc="-5" dirty="0"/>
              <a:t>Questions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1980" y="1032118"/>
            <a:ext cx="7086600" cy="148018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690"/>
              </a:spcBef>
            </a:pPr>
            <a:r>
              <a:rPr sz="2000" spc="-5" dirty="0">
                <a:latin typeface="Times New Roman"/>
                <a:cs typeface="Times New Roman"/>
              </a:rPr>
              <a:t>Note: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Select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appropriate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answer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the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questions: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ts val="1980"/>
              </a:lnSpc>
              <a:spcBef>
                <a:spcPts val="505"/>
              </a:spcBef>
            </a:pPr>
            <a:r>
              <a:rPr sz="1700" dirty="0">
                <a:latin typeface="Times New Roman"/>
                <a:cs typeface="Times New Roman"/>
              </a:rPr>
              <a:t>If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requirements</a:t>
            </a:r>
            <a:r>
              <a:rPr sz="1700" spc="-5" dirty="0">
                <a:latin typeface="Times New Roman"/>
                <a:cs typeface="Times New Roman"/>
              </a:rPr>
              <a:t> are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easily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understandable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defined,which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best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suited?</a:t>
            </a:r>
            <a:endParaRPr sz="1700">
              <a:latin typeface="Times New Roman"/>
              <a:cs typeface="Times New Roman"/>
            </a:endParaRPr>
          </a:p>
          <a:p>
            <a:pPr marL="372110">
              <a:lnSpc>
                <a:spcPts val="1980"/>
              </a:lnSpc>
              <a:tabLst>
                <a:tab pos="4207510" algn="l"/>
              </a:tabLst>
            </a:pPr>
            <a:r>
              <a:rPr sz="1700" dirty="0">
                <a:latin typeface="Times New Roman"/>
                <a:cs typeface="Times New Roman"/>
              </a:rPr>
              <a:t>(a) </a:t>
            </a:r>
            <a:r>
              <a:rPr sz="1700" spc="-5" dirty="0">
                <a:latin typeface="Times New Roman"/>
                <a:cs typeface="Times New Roman"/>
              </a:rPr>
              <a:t>Waterfall model	</a:t>
            </a:r>
            <a:r>
              <a:rPr sz="1700" dirty="0">
                <a:latin typeface="Times New Roman"/>
                <a:cs typeface="Times New Roman"/>
              </a:rPr>
              <a:t>(b)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Prototyping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  <a:p>
            <a:pPr marL="66675" marR="839469" indent="305435">
              <a:lnSpc>
                <a:spcPct val="74700"/>
              </a:lnSpc>
              <a:spcBef>
                <a:spcPts val="950"/>
              </a:spcBef>
              <a:tabLst>
                <a:tab pos="4207510" algn="l"/>
              </a:tabLst>
            </a:pPr>
            <a:r>
              <a:rPr sz="1700" dirty="0">
                <a:latin typeface="Times New Roman"/>
                <a:cs typeface="Times New Roman"/>
              </a:rPr>
              <a:t>(c) </a:t>
            </a:r>
            <a:r>
              <a:rPr sz="1700" spc="-5" dirty="0">
                <a:latin typeface="Times New Roman"/>
                <a:cs typeface="Times New Roman"/>
              </a:rPr>
              <a:t>Spiral model	</a:t>
            </a:r>
            <a:r>
              <a:rPr sz="1700" dirty="0">
                <a:latin typeface="Times New Roman"/>
                <a:cs typeface="Times New Roman"/>
              </a:rPr>
              <a:t>(d)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None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above </a:t>
            </a:r>
            <a:r>
              <a:rPr sz="1700" dirty="0">
                <a:latin typeface="Times New Roman"/>
                <a:cs typeface="Times New Roman"/>
              </a:rPr>
              <a:t> If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requirements</a:t>
            </a:r>
            <a:r>
              <a:rPr sz="1700" spc="-5" dirty="0">
                <a:latin typeface="Times New Roman"/>
                <a:cs typeface="Times New Roman"/>
              </a:rPr>
              <a:t> are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frequently</a:t>
            </a:r>
            <a:r>
              <a:rPr sz="1700" spc="-5" dirty="0">
                <a:latin typeface="Times New Roman"/>
                <a:cs typeface="Times New Roman"/>
              </a:rPr>
              <a:t> changing,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which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be</a:t>
            </a:r>
            <a:r>
              <a:rPr sz="1700" spc="-5" dirty="0">
                <a:latin typeface="Times New Roman"/>
                <a:cs typeface="Times New Roman"/>
              </a:rPr>
              <a:t> selected?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1909" y="2480822"/>
            <a:ext cx="1724025" cy="541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0"/>
              </a:lnSpc>
              <a:spcBef>
                <a:spcPts val="100"/>
              </a:spcBef>
            </a:pPr>
            <a:r>
              <a:rPr sz="1700" dirty="0">
                <a:latin typeface="Times New Roman"/>
                <a:cs typeface="Times New Roman"/>
              </a:rPr>
              <a:t>(a)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Waterfall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ts val="2030"/>
              </a:lnSpc>
            </a:pPr>
            <a:r>
              <a:rPr sz="1700" dirty="0">
                <a:latin typeface="Times New Roman"/>
                <a:cs typeface="Times New Roman"/>
              </a:rPr>
              <a:t>(c)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RAD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57423" y="2480822"/>
            <a:ext cx="2832100" cy="541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0"/>
              </a:lnSpc>
              <a:spcBef>
                <a:spcPts val="100"/>
              </a:spcBef>
            </a:pPr>
            <a:r>
              <a:rPr sz="1700" dirty="0">
                <a:latin typeface="Times New Roman"/>
                <a:cs typeface="Times New Roman"/>
              </a:rPr>
              <a:t>(b)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Prototyping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ts val="2030"/>
              </a:lnSpc>
            </a:pPr>
            <a:r>
              <a:rPr sz="1700" dirty="0">
                <a:latin typeface="Times New Roman"/>
                <a:cs typeface="Times New Roman"/>
              </a:rPr>
              <a:t>(d)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Iterative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enhancement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5955" y="2988579"/>
            <a:ext cx="540639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Times New Roman"/>
                <a:cs typeface="Times New Roman"/>
              </a:rPr>
              <a:t>If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user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participation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available,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which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be</a:t>
            </a:r>
            <a:r>
              <a:rPr sz="1700" spc="-5" dirty="0">
                <a:latin typeface="Times New Roman"/>
                <a:cs typeface="Times New Roman"/>
              </a:rPr>
              <a:t> chosen?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1909" y="3243126"/>
            <a:ext cx="1724025" cy="541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5"/>
              </a:lnSpc>
              <a:spcBef>
                <a:spcPts val="100"/>
              </a:spcBef>
            </a:pPr>
            <a:r>
              <a:rPr sz="1700" dirty="0">
                <a:latin typeface="Times New Roman"/>
                <a:cs typeface="Times New Roman"/>
              </a:rPr>
              <a:t>(a)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Waterfall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ts val="2035"/>
              </a:lnSpc>
            </a:pPr>
            <a:r>
              <a:rPr sz="1700" dirty="0">
                <a:latin typeface="Times New Roman"/>
                <a:cs typeface="Times New Roman"/>
              </a:rPr>
              <a:t>(c)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Spiral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57423" y="3243126"/>
            <a:ext cx="2832100" cy="541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5"/>
              </a:lnSpc>
              <a:spcBef>
                <a:spcPts val="100"/>
              </a:spcBef>
            </a:pPr>
            <a:r>
              <a:rPr sz="1700" dirty="0">
                <a:latin typeface="Times New Roman"/>
                <a:cs typeface="Times New Roman"/>
              </a:rPr>
              <a:t>(b)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Iterative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enhancement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ts val="2035"/>
              </a:lnSpc>
            </a:pPr>
            <a:r>
              <a:rPr sz="1700" dirty="0">
                <a:latin typeface="Times New Roman"/>
                <a:cs typeface="Times New Roman"/>
              </a:rPr>
              <a:t>(d)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RAD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1979" y="3750883"/>
            <a:ext cx="6638925" cy="1047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5">
              <a:lnSpc>
                <a:spcPts val="2020"/>
              </a:lnSpc>
              <a:spcBef>
                <a:spcPts val="100"/>
              </a:spcBef>
            </a:pPr>
            <a:r>
              <a:rPr sz="1700" dirty="0">
                <a:latin typeface="Times New Roman"/>
                <a:cs typeface="Times New Roman"/>
              </a:rPr>
              <a:t>If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limited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user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participation</a:t>
            </a:r>
            <a:r>
              <a:rPr sz="1700" spc="-5" dirty="0">
                <a:latin typeface="Times New Roman"/>
                <a:cs typeface="Times New Roman"/>
              </a:rPr>
              <a:t> is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available,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which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be</a:t>
            </a:r>
            <a:r>
              <a:rPr sz="1700" spc="-5" dirty="0">
                <a:latin typeface="Times New Roman"/>
                <a:cs typeface="Times New Roman"/>
              </a:rPr>
              <a:t> selected?</a:t>
            </a:r>
            <a:endParaRPr sz="1700">
              <a:latin typeface="Times New Roman"/>
              <a:cs typeface="Times New Roman"/>
            </a:endParaRPr>
          </a:p>
          <a:p>
            <a:pPr marL="372110">
              <a:lnSpc>
                <a:spcPts val="2020"/>
              </a:lnSpc>
              <a:tabLst>
                <a:tab pos="4207510" algn="l"/>
              </a:tabLst>
            </a:pPr>
            <a:r>
              <a:rPr sz="1700" dirty="0">
                <a:latin typeface="Times New Roman"/>
                <a:cs typeface="Times New Roman"/>
              </a:rPr>
              <a:t>(a) </a:t>
            </a:r>
            <a:r>
              <a:rPr sz="1700" spc="-5" dirty="0">
                <a:latin typeface="Times New Roman"/>
                <a:cs typeface="Times New Roman"/>
              </a:rPr>
              <a:t>Waterfall model	</a:t>
            </a:r>
            <a:r>
              <a:rPr sz="1700" dirty="0">
                <a:latin typeface="Times New Roman"/>
                <a:cs typeface="Times New Roman"/>
              </a:rPr>
              <a:t>(b)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Spiral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  <a:p>
            <a:pPr marL="372110">
              <a:lnSpc>
                <a:spcPts val="1780"/>
              </a:lnSpc>
              <a:spcBef>
                <a:spcPts val="434"/>
              </a:spcBef>
              <a:tabLst>
                <a:tab pos="4207510" algn="l"/>
              </a:tabLst>
            </a:pPr>
            <a:r>
              <a:rPr sz="1700" dirty="0">
                <a:latin typeface="Times New Roman"/>
                <a:cs typeface="Times New Roman"/>
              </a:rPr>
              <a:t>(c) Iterative </a:t>
            </a:r>
            <a:r>
              <a:rPr sz="1700" spc="-5" dirty="0">
                <a:latin typeface="Times New Roman"/>
                <a:cs typeface="Times New Roman"/>
              </a:rPr>
              <a:t>enhancement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	</a:t>
            </a:r>
            <a:r>
              <a:rPr sz="1700" dirty="0">
                <a:latin typeface="Times New Roman"/>
                <a:cs typeface="Times New Roman"/>
              </a:rPr>
              <a:t>(d)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any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above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ts val="1780"/>
              </a:lnSpc>
            </a:pPr>
            <a:r>
              <a:rPr sz="1700" dirty="0">
                <a:latin typeface="Times New Roman"/>
                <a:cs typeface="Times New Roman"/>
              </a:rPr>
              <a:t>If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project</a:t>
            </a:r>
            <a:r>
              <a:rPr sz="1700" spc="-5" dirty="0">
                <a:latin typeface="Times New Roman"/>
                <a:cs typeface="Times New Roman"/>
              </a:rPr>
              <a:t> is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enhancement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5" dirty="0">
                <a:latin typeface="Times New Roman"/>
                <a:cs typeface="Times New Roman"/>
              </a:rPr>
              <a:t> existing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system,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which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best</a:t>
            </a:r>
            <a:r>
              <a:rPr sz="1700" spc="-5" dirty="0">
                <a:latin typeface="Times New Roman"/>
                <a:cs typeface="Times New Roman"/>
              </a:rPr>
              <a:t> suited?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1909" y="4712489"/>
            <a:ext cx="2820035" cy="6540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700" dirty="0">
                <a:latin typeface="Times New Roman"/>
                <a:cs typeface="Times New Roman"/>
              </a:rPr>
              <a:t>(a)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Waterfall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700" dirty="0">
                <a:latin typeface="Times New Roman"/>
                <a:cs typeface="Times New Roman"/>
              </a:rPr>
              <a:t>(c)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Iterative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enhancement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57423" y="4712489"/>
            <a:ext cx="1943100" cy="6540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700" dirty="0">
                <a:latin typeface="Times New Roman"/>
                <a:cs typeface="Times New Roman"/>
              </a:rPr>
              <a:t>(b)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Prototyping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700" dirty="0">
                <a:latin typeface="Times New Roman"/>
                <a:cs typeface="Times New Roman"/>
              </a:rPr>
              <a:t>(d)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Spiral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387" y="0"/>
            <a:ext cx="9116060" cy="6838315"/>
            <a:chOff x="-5387" y="0"/>
            <a:chExt cx="9116060" cy="683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05900" cy="68325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05899" cy="102361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1750" y="0"/>
              <a:ext cx="4724149" cy="5978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032240" cy="1011555"/>
            </a:xfrm>
            <a:custGeom>
              <a:avLst/>
              <a:gdLst/>
              <a:ahLst/>
              <a:cxnLst/>
              <a:rect l="l" t="t" r="r" b="b"/>
              <a:pathLst>
                <a:path w="9032240" h="1011555">
                  <a:moveTo>
                    <a:pt x="0" y="1011360"/>
                  </a:moveTo>
                  <a:lnTo>
                    <a:pt x="53268" y="991990"/>
                  </a:lnTo>
                  <a:lnTo>
                    <a:pt x="112421" y="970881"/>
                  </a:lnTo>
                  <a:lnTo>
                    <a:pt x="176396" y="948524"/>
                  </a:lnTo>
                  <a:lnTo>
                    <a:pt x="245021" y="925083"/>
                  </a:lnTo>
                  <a:lnTo>
                    <a:pt x="318123" y="900723"/>
                  </a:lnTo>
                  <a:lnTo>
                    <a:pt x="356299" y="888250"/>
                  </a:lnTo>
                  <a:lnTo>
                    <a:pt x="395529" y="875609"/>
                  </a:lnTo>
                  <a:lnTo>
                    <a:pt x="435793" y="862821"/>
                  </a:lnTo>
                  <a:lnTo>
                    <a:pt x="477068" y="849906"/>
                  </a:lnTo>
                  <a:lnTo>
                    <a:pt x="519333" y="836885"/>
                  </a:lnTo>
                  <a:lnTo>
                    <a:pt x="562567" y="823779"/>
                  </a:lnTo>
                  <a:lnTo>
                    <a:pt x="606747" y="810607"/>
                  </a:lnTo>
                  <a:lnTo>
                    <a:pt x="651853" y="797392"/>
                  </a:lnTo>
                  <a:lnTo>
                    <a:pt x="697862" y="784152"/>
                  </a:lnTo>
                  <a:lnTo>
                    <a:pt x="744753" y="770910"/>
                  </a:lnTo>
                  <a:lnTo>
                    <a:pt x="792505" y="757685"/>
                  </a:lnTo>
                  <a:lnTo>
                    <a:pt x="841096" y="744498"/>
                  </a:lnTo>
                  <a:lnTo>
                    <a:pt x="890504" y="731370"/>
                  </a:lnTo>
                  <a:lnTo>
                    <a:pt x="940708" y="718322"/>
                  </a:lnTo>
                  <a:lnTo>
                    <a:pt x="991686" y="705373"/>
                  </a:lnTo>
                  <a:lnTo>
                    <a:pt x="1043417" y="692545"/>
                  </a:lnTo>
                  <a:lnTo>
                    <a:pt x="1095879" y="679858"/>
                  </a:lnTo>
                  <a:lnTo>
                    <a:pt x="1149051" y="667333"/>
                  </a:lnTo>
                  <a:lnTo>
                    <a:pt x="1202911" y="654990"/>
                  </a:lnTo>
                  <a:lnTo>
                    <a:pt x="1257437" y="642851"/>
                  </a:lnTo>
                  <a:lnTo>
                    <a:pt x="1312608" y="630934"/>
                  </a:lnTo>
                  <a:lnTo>
                    <a:pt x="1368402" y="619262"/>
                  </a:lnTo>
                  <a:lnTo>
                    <a:pt x="1424799" y="607855"/>
                  </a:lnTo>
                  <a:lnTo>
                    <a:pt x="1481775" y="596733"/>
                  </a:lnTo>
                  <a:lnTo>
                    <a:pt x="1539310" y="585918"/>
                  </a:lnTo>
                  <a:lnTo>
                    <a:pt x="1597382" y="575428"/>
                  </a:lnTo>
                  <a:lnTo>
                    <a:pt x="1655969" y="565287"/>
                  </a:lnTo>
                  <a:lnTo>
                    <a:pt x="1715051" y="555512"/>
                  </a:lnTo>
                  <a:lnTo>
                    <a:pt x="1774605" y="546127"/>
                  </a:lnTo>
                  <a:lnTo>
                    <a:pt x="1834609" y="537150"/>
                  </a:lnTo>
                  <a:lnTo>
                    <a:pt x="1895043" y="528603"/>
                  </a:lnTo>
                  <a:lnTo>
                    <a:pt x="1955884" y="520506"/>
                  </a:lnTo>
                  <a:lnTo>
                    <a:pt x="2017112" y="512880"/>
                  </a:lnTo>
                  <a:lnTo>
                    <a:pt x="2078704" y="505746"/>
                  </a:lnTo>
                  <a:lnTo>
                    <a:pt x="2140639" y="499123"/>
                  </a:lnTo>
                  <a:lnTo>
                    <a:pt x="2202896" y="493034"/>
                  </a:lnTo>
                  <a:lnTo>
                    <a:pt x="2265452" y="487497"/>
                  </a:lnTo>
                  <a:lnTo>
                    <a:pt x="2328287" y="482535"/>
                  </a:lnTo>
                  <a:lnTo>
                    <a:pt x="2391378" y="478166"/>
                  </a:lnTo>
                  <a:lnTo>
                    <a:pt x="2454705" y="474413"/>
                  </a:lnTo>
                  <a:lnTo>
                    <a:pt x="2518245" y="471296"/>
                  </a:lnTo>
                  <a:lnTo>
                    <a:pt x="2559669" y="469699"/>
                  </a:lnTo>
                  <a:lnTo>
                    <a:pt x="2601762" y="468506"/>
                  </a:lnTo>
                  <a:lnTo>
                    <a:pt x="2644507" y="467706"/>
                  </a:lnTo>
                  <a:lnTo>
                    <a:pt x="2687887" y="467288"/>
                  </a:lnTo>
                  <a:lnTo>
                    <a:pt x="2731884" y="467242"/>
                  </a:lnTo>
                  <a:lnTo>
                    <a:pt x="2776481" y="467557"/>
                  </a:lnTo>
                  <a:lnTo>
                    <a:pt x="2821661" y="468220"/>
                  </a:lnTo>
                  <a:lnTo>
                    <a:pt x="2867407" y="469223"/>
                  </a:lnTo>
                  <a:lnTo>
                    <a:pt x="2913702" y="470553"/>
                  </a:lnTo>
                  <a:lnTo>
                    <a:pt x="2960528" y="472200"/>
                  </a:lnTo>
                  <a:lnTo>
                    <a:pt x="3007868" y="474153"/>
                  </a:lnTo>
                  <a:lnTo>
                    <a:pt x="3055704" y="476400"/>
                  </a:lnTo>
                  <a:lnTo>
                    <a:pt x="3104021" y="478932"/>
                  </a:lnTo>
                  <a:lnTo>
                    <a:pt x="3152800" y="481737"/>
                  </a:lnTo>
                  <a:lnTo>
                    <a:pt x="3202024" y="484804"/>
                  </a:lnTo>
                  <a:lnTo>
                    <a:pt x="3251676" y="488122"/>
                  </a:lnTo>
                  <a:lnTo>
                    <a:pt x="3301739" y="491681"/>
                  </a:lnTo>
                  <a:lnTo>
                    <a:pt x="3352195" y="495469"/>
                  </a:lnTo>
                  <a:lnTo>
                    <a:pt x="3403028" y="499476"/>
                  </a:lnTo>
                  <a:lnTo>
                    <a:pt x="3454219" y="503690"/>
                  </a:lnTo>
                  <a:lnTo>
                    <a:pt x="3505753" y="508101"/>
                  </a:lnTo>
                  <a:lnTo>
                    <a:pt x="3557611" y="512697"/>
                  </a:lnTo>
                  <a:lnTo>
                    <a:pt x="3609777" y="517469"/>
                  </a:lnTo>
                  <a:lnTo>
                    <a:pt x="3662233" y="522404"/>
                  </a:lnTo>
                  <a:lnTo>
                    <a:pt x="3714962" y="527493"/>
                  </a:lnTo>
                  <a:lnTo>
                    <a:pt x="3767947" y="532723"/>
                  </a:lnTo>
                  <a:lnTo>
                    <a:pt x="3821170" y="538085"/>
                  </a:lnTo>
                  <a:lnTo>
                    <a:pt x="3874614" y="543567"/>
                  </a:lnTo>
                  <a:lnTo>
                    <a:pt x="3928263" y="549158"/>
                  </a:lnTo>
                  <a:lnTo>
                    <a:pt x="3982099" y="554848"/>
                  </a:lnTo>
                  <a:lnTo>
                    <a:pt x="4036104" y="560625"/>
                  </a:lnTo>
                  <a:lnTo>
                    <a:pt x="4090262" y="566479"/>
                  </a:lnTo>
                  <a:lnTo>
                    <a:pt x="4144555" y="572398"/>
                  </a:lnTo>
                  <a:lnTo>
                    <a:pt x="4198965" y="578372"/>
                  </a:lnTo>
                  <a:lnTo>
                    <a:pt x="4253477" y="584390"/>
                  </a:lnTo>
                  <a:lnTo>
                    <a:pt x="4308072" y="590441"/>
                  </a:lnTo>
                  <a:lnTo>
                    <a:pt x="4362734" y="596514"/>
                  </a:lnTo>
                  <a:lnTo>
                    <a:pt x="4417445" y="602598"/>
                  </a:lnTo>
                  <a:lnTo>
                    <a:pt x="4472188" y="608682"/>
                  </a:lnTo>
                  <a:lnTo>
                    <a:pt x="4526945" y="614755"/>
                  </a:lnTo>
                  <a:lnTo>
                    <a:pt x="4581700" y="620807"/>
                  </a:lnTo>
                  <a:lnTo>
                    <a:pt x="4636435" y="626826"/>
                  </a:lnTo>
                  <a:lnTo>
                    <a:pt x="4691133" y="632802"/>
                  </a:lnTo>
                  <a:lnTo>
                    <a:pt x="4745777" y="638723"/>
                  </a:lnTo>
                  <a:lnTo>
                    <a:pt x="4800349" y="644579"/>
                  </a:lnTo>
                  <a:lnTo>
                    <a:pt x="4854833" y="650358"/>
                  </a:lnTo>
                  <a:lnTo>
                    <a:pt x="4909211" y="656050"/>
                  </a:lnTo>
                  <a:lnTo>
                    <a:pt x="4963466" y="661645"/>
                  </a:lnTo>
                  <a:lnTo>
                    <a:pt x="5017580" y="667130"/>
                  </a:lnTo>
                  <a:lnTo>
                    <a:pt x="5071537" y="672495"/>
                  </a:lnTo>
                  <a:lnTo>
                    <a:pt x="5125319" y="677729"/>
                  </a:lnTo>
                  <a:lnTo>
                    <a:pt x="5178910" y="682822"/>
                  </a:lnTo>
                  <a:lnTo>
                    <a:pt x="5232291" y="687762"/>
                  </a:lnTo>
                  <a:lnTo>
                    <a:pt x="5285446" y="692538"/>
                  </a:lnTo>
                  <a:lnTo>
                    <a:pt x="5338357" y="697140"/>
                  </a:lnTo>
                  <a:lnTo>
                    <a:pt x="5391007" y="701556"/>
                  </a:lnTo>
                  <a:lnTo>
                    <a:pt x="5443379" y="705776"/>
                  </a:lnTo>
                  <a:lnTo>
                    <a:pt x="5495456" y="709789"/>
                  </a:lnTo>
                  <a:lnTo>
                    <a:pt x="5547220" y="713583"/>
                  </a:lnTo>
                  <a:lnTo>
                    <a:pt x="5598655" y="717148"/>
                  </a:lnTo>
                  <a:lnTo>
                    <a:pt x="5649742" y="720473"/>
                  </a:lnTo>
                  <a:lnTo>
                    <a:pt x="5700466" y="723548"/>
                  </a:lnTo>
                  <a:lnTo>
                    <a:pt x="5750808" y="726360"/>
                  </a:lnTo>
                  <a:lnTo>
                    <a:pt x="5800752" y="728900"/>
                  </a:lnTo>
                  <a:lnTo>
                    <a:pt x="5850279" y="731156"/>
                  </a:lnTo>
                  <a:lnTo>
                    <a:pt x="5899374" y="733117"/>
                  </a:lnTo>
                  <a:lnTo>
                    <a:pt x="5948018" y="734772"/>
                  </a:lnTo>
                  <a:lnTo>
                    <a:pt x="5996195" y="736112"/>
                  </a:lnTo>
                  <a:lnTo>
                    <a:pt x="6043887" y="737123"/>
                  </a:lnTo>
                  <a:lnTo>
                    <a:pt x="6091077" y="737797"/>
                  </a:lnTo>
                  <a:lnTo>
                    <a:pt x="6137748" y="738121"/>
                  </a:lnTo>
                  <a:lnTo>
                    <a:pt x="6183882" y="738085"/>
                  </a:lnTo>
                  <a:lnTo>
                    <a:pt x="6229463" y="737679"/>
                  </a:lnTo>
                  <a:lnTo>
                    <a:pt x="6274474" y="736890"/>
                  </a:lnTo>
                  <a:lnTo>
                    <a:pt x="6318896" y="735708"/>
                  </a:lnTo>
                  <a:lnTo>
                    <a:pt x="6362713" y="734122"/>
                  </a:lnTo>
                  <a:lnTo>
                    <a:pt x="6405907" y="732122"/>
                  </a:lnTo>
                  <a:lnTo>
                    <a:pt x="6448462" y="729696"/>
                  </a:lnTo>
                  <a:lnTo>
                    <a:pt x="6490359" y="726833"/>
                  </a:lnTo>
                  <a:lnTo>
                    <a:pt x="6551025" y="721888"/>
                  </a:lnTo>
                  <a:lnTo>
                    <a:pt x="6611404" y="716096"/>
                  </a:lnTo>
                  <a:lnTo>
                    <a:pt x="6671484" y="709488"/>
                  </a:lnTo>
                  <a:lnTo>
                    <a:pt x="6731256" y="702092"/>
                  </a:lnTo>
                  <a:lnTo>
                    <a:pt x="6790707" y="693940"/>
                  </a:lnTo>
                  <a:lnTo>
                    <a:pt x="6849828" y="685059"/>
                  </a:lnTo>
                  <a:lnTo>
                    <a:pt x="6908607" y="675481"/>
                  </a:lnTo>
                  <a:lnTo>
                    <a:pt x="6967034" y="665234"/>
                  </a:lnTo>
                  <a:lnTo>
                    <a:pt x="7025097" y="654348"/>
                  </a:lnTo>
                  <a:lnTo>
                    <a:pt x="7082786" y="642853"/>
                  </a:lnTo>
                  <a:lnTo>
                    <a:pt x="7140090" y="630779"/>
                  </a:lnTo>
                  <a:lnTo>
                    <a:pt x="7196997" y="618155"/>
                  </a:lnTo>
                  <a:lnTo>
                    <a:pt x="7253498" y="605010"/>
                  </a:lnTo>
                  <a:lnTo>
                    <a:pt x="7309581" y="591375"/>
                  </a:lnTo>
                  <a:lnTo>
                    <a:pt x="7365235" y="577279"/>
                  </a:lnTo>
                  <a:lnTo>
                    <a:pt x="7420449" y="562752"/>
                  </a:lnTo>
                  <a:lnTo>
                    <a:pt x="7475213" y="547823"/>
                  </a:lnTo>
                  <a:lnTo>
                    <a:pt x="7529515" y="532522"/>
                  </a:lnTo>
                  <a:lnTo>
                    <a:pt x="7583346" y="516878"/>
                  </a:lnTo>
                  <a:lnTo>
                    <a:pt x="7636693" y="500922"/>
                  </a:lnTo>
                  <a:lnTo>
                    <a:pt x="7689546" y="484683"/>
                  </a:lnTo>
                  <a:lnTo>
                    <a:pt x="7741893" y="468190"/>
                  </a:lnTo>
                  <a:lnTo>
                    <a:pt x="7793726" y="451473"/>
                  </a:lnTo>
                  <a:lnTo>
                    <a:pt x="7845031" y="434563"/>
                  </a:lnTo>
                  <a:lnTo>
                    <a:pt x="7895799" y="417487"/>
                  </a:lnTo>
                  <a:lnTo>
                    <a:pt x="7946018" y="400277"/>
                  </a:lnTo>
                  <a:lnTo>
                    <a:pt x="7995678" y="382961"/>
                  </a:lnTo>
                  <a:lnTo>
                    <a:pt x="8044768" y="365570"/>
                  </a:lnTo>
                  <a:lnTo>
                    <a:pt x="8093276" y="348133"/>
                  </a:lnTo>
                  <a:lnTo>
                    <a:pt x="8141193" y="330679"/>
                  </a:lnTo>
                  <a:lnTo>
                    <a:pt x="8188506" y="313239"/>
                  </a:lnTo>
                  <a:lnTo>
                    <a:pt x="8235206" y="295842"/>
                  </a:lnTo>
                  <a:lnTo>
                    <a:pt x="8281281" y="278517"/>
                  </a:lnTo>
                  <a:lnTo>
                    <a:pt x="8326721" y="261294"/>
                  </a:lnTo>
                  <a:lnTo>
                    <a:pt x="8371514" y="244204"/>
                  </a:lnTo>
                  <a:lnTo>
                    <a:pt x="8415650" y="227274"/>
                  </a:lnTo>
                  <a:lnTo>
                    <a:pt x="8459117" y="210536"/>
                  </a:lnTo>
                  <a:lnTo>
                    <a:pt x="8501906" y="194018"/>
                  </a:lnTo>
                  <a:lnTo>
                    <a:pt x="8544004" y="177751"/>
                  </a:lnTo>
                  <a:lnTo>
                    <a:pt x="8585401" y="161764"/>
                  </a:lnTo>
                  <a:lnTo>
                    <a:pt x="8626087" y="146087"/>
                  </a:lnTo>
                  <a:lnTo>
                    <a:pt x="8666050" y="130749"/>
                  </a:lnTo>
                  <a:lnTo>
                    <a:pt x="8705280" y="115780"/>
                  </a:lnTo>
                  <a:lnTo>
                    <a:pt x="8743765" y="101209"/>
                  </a:lnTo>
                  <a:lnTo>
                    <a:pt x="8781495" y="87067"/>
                  </a:lnTo>
                  <a:lnTo>
                    <a:pt x="8818458" y="73382"/>
                  </a:lnTo>
                  <a:lnTo>
                    <a:pt x="8854645" y="60185"/>
                  </a:lnTo>
                  <a:lnTo>
                    <a:pt x="8924643" y="35373"/>
                  </a:lnTo>
                  <a:lnTo>
                    <a:pt x="8991402" y="12865"/>
                  </a:lnTo>
                  <a:lnTo>
                    <a:pt x="9023540" y="2551"/>
                  </a:lnTo>
                  <a:lnTo>
                    <a:pt x="9031813" y="0"/>
                  </a:lnTo>
                </a:path>
              </a:pathLst>
            </a:custGeom>
            <a:ln w="10774">
              <a:solidFill>
                <a:srgbClr val="09B6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" y="56756"/>
              <a:ext cx="9105900" cy="889635"/>
            </a:xfrm>
            <a:custGeom>
              <a:avLst/>
              <a:gdLst/>
              <a:ahLst/>
              <a:cxnLst/>
              <a:rect l="l" t="t" r="r" b="b"/>
              <a:pathLst>
                <a:path w="9105900" h="889635">
                  <a:moveTo>
                    <a:pt x="0" y="889155"/>
                  </a:moveTo>
                  <a:lnTo>
                    <a:pt x="52337" y="879647"/>
                  </a:lnTo>
                  <a:lnTo>
                    <a:pt x="110067" y="868135"/>
                  </a:lnTo>
                  <a:lnTo>
                    <a:pt x="172984" y="854798"/>
                  </a:lnTo>
                  <a:lnTo>
                    <a:pt x="240883" y="839814"/>
                  </a:lnTo>
                  <a:lnTo>
                    <a:pt x="313556" y="823361"/>
                  </a:lnTo>
                  <a:lnTo>
                    <a:pt x="351618" y="814639"/>
                  </a:lnTo>
                  <a:lnTo>
                    <a:pt x="390798" y="805616"/>
                  </a:lnTo>
                  <a:lnTo>
                    <a:pt x="431068" y="796315"/>
                  </a:lnTo>
                  <a:lnTo>
                    <a:pt x="472403" y="786758"/>
                  </a:lnTo>
                  <a:lnTo>
                    <a:pt x="514777" y="776967"/>
                  </a:lnTo>
                  <a:lnTo>
                    <a:pt x="558165" y="766964"/>
                  </a:lnTo>
                  <a:lnTo>
                    <a:pt x="602541" y="756772"/>
                  </a:lnTo>
                  <a:lnTo>
                    <a:pt x="647878" y="746413"/>
                  </a:lnTo>
                  <a:lnTo>
                    <a:pt x="694152" y="735909"/>
                  </a:lnTo>
                  <a:lnTo>
                    <a:pt x="741337" y="725283"/>
                  </a:lnTo>
                  <a:lnTo>
                    <a:pt x="789406" y="714556"/>
                  </a:lnTo>
                  <a:lnTo>
                    <a:pt x="838334" y="703750"/>
                  </a:lnTo>
                  <a:lnTo>
                    <a:pt x="888096" y="692889"/>
                  </a:lnTo>
                  <a:lnTo>
                    <a:pt x="938665" y="681995"/>
                  </a:lnTo>
                  <a:lnTo>
                    <a:pt x="990016" y="671089"/>
                  </a:lnTo>
                  <a:lnTo>
                    <a:pt x="1042123" y="660193"/>
                  </a:lnTo>
                  <a:lnTo>
                    <a:pt x="1094960" y="649331"/>
                  </a:lnTo>
                  <a:lnTo>
                    <a:pt x="1148502" y="638524"/>
                  </a:lnTo>
                  <a:lnTo>
                    <a:pt x="1202723" y="627795"/>
                  </a:lnTo>
                  <a:lnTo>
                    <a:pt x="1257597" y="617166"/>
                  </a:lnTo>
                  <a:lnTo>
                    <a:pt x="1313098" y="606658"/>
                  </a:lnTo>
                  <a:lnTo>
                    <a:pt x="1369201" y="596295"/>
                  </a:lnTo>
                  <a:lnTo>
                    <a:pt x="1425879" y="586099"/>
                  </a:lnTo>
                  <a:lnTo>
                    <a:pt x="1483108" y="576091"/>
                  </a:lnTo>
                  <a:lnTo>
                    <a:pt x="1540861" y="566295"/>
                  </a:lnTo>
                  <a:lnTo>
                    <a:pt x="1599112" y="556731"/>
                  </a:lnTo>
                  <a:lnTo>
                    <a:pt x="1657837" y="547423"/>
                  </a:lnTo>
                  <a:lnTo>
                    <a:pt x="1717008" y="538393"/>
                  </a:lnTo>
                  <a:lnTo>
                    <a:pt x="1776601" y="529663"/>
                  </a:lnTo>
                  <a:lnTo>
                    <a:pt x="1836590" y="521256"/>
                  </a:lnTo>
                  <a:lnTo>
                    <a:pt x="1896948" y="513193"/>
                  </a:lnTo>
                  <a:lnTo>
                    <a:pt x="1957651" y="505496"/>
                  </a:lnTo>
                  <a:lnTo>
                    <a:pt x="2018672" y="498189"/>
                  </a:lnTo>
                  <a:lnTo>
                    <a:pt x="2079985" y="491293"/>
                  </a:lnTo>
                  <a:lnTo>
                    <a:pt x="2141566" y="484830"/>
                  </a:lnTo>
                  <a:lnTo>
                    <a:pt x="2203387" y="478823"/>
                  </a:lnTo>
                  <a:lnTo>
                    <a:pt x="2265424" y="473295"/>
                  </a:lnTo>
                  <a:lnTo>
                    <a:pt x="2327651" y="468266"/>
                  </a:lnTo>
                  <a:lnTo>
                    <a:pt x="2390041" y="463760"/>
                  </a:lnTo>
                  <a:lnTo>
                    <a:pt x="2452570" y="459799"/>
                  </a:lnTo>
                  <a:lnTo>
                    <a:pt x="2515211" y="456404"/>
                  </a:lnTo>
                  <a:lnTo>
                    <a:pt x="2577939" y="453599"/>
                  </a:lnTo>
                  <a:lnTo>
                    <a:pt x="2620116" y="452095"/>
                  </a:lnTo>
                  <a:lnTo>
                    <a:pt x="2662951" y="450915"/>
                  </a:lnTo>
                  <a:lnTo>
                    <a:pt x="2706428" y="450051"/>
                  </a:lnTo>
                  <a:lnTo>
                    <a:pt x="2750530" y="449492"/>
                  </a:lnTo>
                  <a:lnTo>
                    <a:pt x="2795238" y="449231"/>
                  </a:lnTo>
                  <a:lnTo>
                    <a:pt x="2840536" y="449258"/>
                  </a:lnTo>
                  <a:lnTo>
                    <a:pt x="2886406" y="449564"/>
                  </a:lnTo>
                  <a:lnTo>
                    <a:pt x="2932831" y="450140"/>
                  </a:lnTo>
                  <a:lnTo>
                    <a:pt x="2979793" y="450978"/>
                  </a:lnTo>
                  <a:lnTo>
                    <a:pt x="3027275" y="452068"/>
                  </a:lnTo>
                  <a:lnTo>
                    <a:pt x="3075261" y="453402"/>
                  </a:lnTo>
                  <a:lnTo>
                    <a:pt x="3123731" y="454970"/>
                  </a:lnTo>
                  <a:lnTo>
                    <a:pt x="3172670" y="456764"/>
                  </a:lnTo>
                  <a:lnTo>
                    <a:pt x="3222060" y="458775"/>
                  </a:lnTo>
                  <a:lnTo>
                    <a:pt x="3271883" y="460993"/>
                  </a:lnTo>
                  <a:lnTo>
                    <a:pt x="3322122" y="463410"/>
                  </a:lnTo>
                  <a:lnTo>
                    <a:pt x="3372760" y="466017"/>
                  </a:lnTo>
                  <a:lnTo>
                    <a:pt x="3423780" y="468805"/>
                  </a:lnTo>
                  <a:lnTo>
                    <a:pt x="3475164" y="471765"/>
                  </a:lnTo>
                  <a:lnTo>
                    <a:pt x="3526894" y="474887"/>
                  </a:lnTo>
                  <a:lnTo>
                    <a:pt x="3578954" y="478164"/>
                  </a:lnTo>
                  <a:lnTo>
                    <a:pt x="3631326" y="481586"/>
                  </a:lnTo>
                  <a:lnTo>
                    <a:pt x="3683993" y="485144"/>
                  </a:lnTo>
                  <a:lnTo>
                    <a:pt x="3736937" y="488830"/>
                  </a:lnTo>
                  <a:lnTo>
                    <a:pt x="3790141" y="492633"/>
                  </a:lnTo>
                  <a:lnTo>
                    <a:pt x="3843588" y="496546"/>
                  </a:lnTo>
                  <a:lnTo>
                    <a:pt x="3897260" y="500559"/>
                  </a:lnTo>
                  <a:lnTo>
                    <a:pt x="3951141" y="504664"/>
                  </a:lnTo>
                  <a:lnTo>
                    <a:pt x="4005212" y="508852"/>
                  </a:lnTo>
                  <a:lnTo>
                    <a:pt x="4059457" y="513112"/>
                  </a:lnTo>
                  <a:lnTo>
                    <a:pt x="4113857" y="517438"/>
                  </a:lnTo>
                  <a:lnTo>
                    <a:pt x="4168397" y="521819"/>
                  </a:lnTo>
                  <a:lnTo>
                    <a:pt x="4223058" y="526247"/>
                  </a:lnTo>
                  <a:lnTo>
                    <a:pt x="4277823" y="530712"/>
                  </a:lnTo>
                  <a:lnTo>
                    <a:pt x="4332674" y="535207"/>
                  </a:lnTo>
                  <a:lnTo>
                    <a:pt x="4387595" y="539721"/>
                  </a:lnTo>
                  <a:lnTo>
                    <a:pt x="4442568" y="544247"/>
                  </a:lnTo>
                  <a:lnTo>
                    <a:pt x="4497576" y="548774"/>
                  </a:lnTo>
                  <a:lnTo>
                    <a:pt x="4552601" y="553294"/>
                  </a:lnTo>
                  <a:lnTo>
                    <a:pt x="4607626" y="557799"/>
                  </a:lnTo>
                  <a:lnTo>
                    <a:pt x="4662633" y="562279"/>
                  </a:lnTo>
                  <a:lnTo>
                    <a:pt x="4717607" y="566725"/>
                  </a:lnTo>
                  <a:lnTo>
                    <a:pt x="4772528" y="571128"/>
                  </a:lnTo>
                  <a:lnTo>
                    <a:pt x="4827379" y="575479"/>
                  </a:lnTo>
                  <a:lnTo>
                    <a:pt x="4882145" y="579770"/>
                  </a:lnTo>
                  <a:lnTo>
                    <a:pt x="4936806" y="583992"/>
                  </a:lnTo>
                  <a:lnTo>
                    <a:pt x="4991345" y="588134"/>
                  </a:lnTo>
                  <a:lnTo>
                    <a:pt x="5045746" y="592190"/>
                  </a:lnTo>
                  <a:lnTo>
                    <a:pt x="5099992" y="596149"/>
                  </a:lnTo>
                  <a:lnTo>
                    <a:pt x="5154063" y="600003"/>
                  </a:lnTo>
                  <a:lnTo>
                    <a:pt x="5207944" y="603742"/>
                  </a:lnTo>
                  <a:lnTo>
                    <a:pt x="5261617" y="607358"/>
                  </a:lnTo>
                  <a:lnTo>
                    <a:pt x="5315065" y="610842"/>
                  </a:lnTo>
                  <a:lnTo>
                    <a:pt x="5368270" y="614185"/>
                  </a:lnTo>
                  <a:lnTo>
                    <a:pt x="5421215" y="617378"/>
                  </a:lnTo>
                  <a:lnTo>
                    <a:pt x="5473882" y="620412"/>
                  </a:lnTo>
                  <a:lnTo>
                    <a:pt x="5526255" y="623278"/>
                  </a:lnTo>
                  <a:lnTo>
                    <a:pt x="5578316" y="625967"/>
                  </a:lnTo>
                  <a:lnTo>
                    <a:pt x="5630047" y="628471"/>
                  </a:lnTo>
                  <a:lnTo>
                    <a:pt x="5681431" y="630779"/>
                  </a:lnTo>
                  <a:lnTo>
                    <a:pt x="5732452" y="632884"/>
                  </a:lnTo>
                  <a:lnTo>
                    <a:pt x="5783091" y="634776"/>
                  </a:lnTo>
                  <a:lnTo>
                    <a:pt x="5833331" y="636447"/>
                  </a:lnTo>
                  <a:lnTo>
                    <a:pt x="5883156" y="637887"/>
                  </a:lnTo>
                  <a:lnTo>
                    <a:pt x="5932547" y="639087"/>
                  </a:lnTo>
                  <a:lnTo>
                    <a:pt x="5981487" y="640039"/>
                  </a:lnTo>
                  <a:lnTo>
                    <a:pt x="6029959" y="640734"/>
                  </a:lnTo>
                  <a:lnTo>
                    <a:pt x="6077945" y="641162"/>
                  </a:lnTo>
                  <a:lnTo>
                    <a:pt x="6125429" y="641316"/>
                  </a:lnTo>
                  <a:lnTo>
                    <a:pt x="6172393" y="641184"/>
                  </a:lnTo>
                  <a:lnTo>
                    <a:pt x="6218819" y="640760"/>
                  </a:lnTo>
                  <a:lnTo>
                    <a:pt x="6264690" y="640034"/>
                  </a:lnTo>
                  <a:lnTo>
                    <a:pt x="6309990" y="638996"/>
                  </a:lnTo>
                  <a:lnTo>
                    <a:pt x="6354699" y="637639"/>
                  </a:lnTo>
                  <a:lnTo>
                    <a:pt x="6398803" y="635953"/>
                  </a:lnTo>
                  <a:lnTo>
                    <a:pt x="6442281" y="633928"/>
                  </a:lnTo>
                  <a:lnTo>
                    <a:pt x="6485119" y="631557"/>
                  </a:lnTo>
                  <a:lnTo>
                    <a:pt x="6527298" y="628830"/>
                  </a:lnTo>
                  <a:lnTo>
                    <a:pt x="6588733" y="624185"/>
                  </a:lnTo>
                  <a:lnTo>
                    <a:pt x="6649872" y="618825"/>
                  </a:lnTo>
                  <a:lnTo>
                    <a:pt x="6710701" y="612776"/>
                  </a:lnTo>
                  <a:lnTo>
                    <a:pt x="6771210" y="606064"/>
                  </a:lnTo>
                  <a:lnTo>
                    <a:pt x="6831387" y="598714"/>
                  </a:lnTo>
                  <a:lnTo>
                    <a:pt x="6891220" y="590752"/>
                  </a:lnTo>
                  <a:lnTo>
                    <a:pt x="6950699" y="582204"/>
                  </a:lnTo>
                  <a:lnTo>
                    <a:pt x="7009812" y="573096"/>
                  </a:lnTo>
                  <a:lnTo>
                    <a:pt x="7068547" y="563452"/>
                  </a:lnTo>
                  <a:lnTo>
                    <a:pt x="7126893" y="553300"/>
                  </a:lnTo>
                  <a:lnTo>
                    <a:pt x="7184838" y="542664"/>
                  </a:lnTo>
                  <a:lnTo>
                    <a:pt x="7242372" y="531571"/>
                  </a:lnTo>
                  <a:lnTo>
                    <a:pt x="7299482" y="520045"/>
                  </a:lnTo>
                  <a:lnTo>
                    <a:pt x="7356157" y="508114"/>
                  </a:lnTo>
                  <a:lnTo>
                    <a:pt x="7412386" y="495801"/>
                  </a:lnTo>
                  <a:lnTo>
                    <a:pt x="7468158" y="483135"/>
                  </a:lnTo>
                  <a:lnTo>
                    <a:pt x="7523460" y="470139"/>
                  </a:lnTo>
                  <a:lnTo>
                    <a:pt x="7578282" y="456839"/>
                  </a:lnTo>
                  <a:lnTo>
                    <a:pt x="7632612" y="443262"/>
                  </a:lnTo>
                  <a:lnTo>
                    <a:pt x="7686439" y="429433"/>
                  </a:lnTo>
                  <a:lnTo>
                    <a:pt x="7739751" y="415378"/>
                  </a:lnTo>
                  <a:lnTo>
                    <a:pt x="7792537" y="401122"/>
                  </a:lnTo>
                  <a:lnTo>
                    <a:pt x="7844785" y="386691"/>
                  </a:lnTo>
                  <a:lnTo>
                    <a:pt x="7896484" y="372111"/>
                  </a:lnTo>
                  <a:lnTo>
                    <a:pt x="7947622" y="357408"/>
                  </a:lnTo>
                  <a:lnTo>
                    <a:pt x="7998188" y="342607"/>
                  </a:lnTo>
                  <a:lnTo>
                    <a:pt x="8048172" y="327734"/>
                  </a:lnTo>
                  <a:lnTo>
                    <a:pt x="8097560" y="312815"/>
                  </a:lnTo>
                  <a:lnTo>
                    <a:pt x="8146342" y="297875"/>
                  </a:lnTo>
                  <a:lnTo>
                    <a:pt x="8194506" y="282941"/>
                  </a:lnTo>
                  <a:lnTo>
                    <a:pt x="8242041" y="268037"/>
                  </a:lnTo>
                  <a:lnTo>
                    <a:pt x="8288936" y="253190"/>
                  </a:lnTo>
                  <a:lnTo>
                    <a:pt x="8335179" y="238425"/>
                  </a:lnTo>
                  <a:lnTo>
                    <a:pt x="8380758" y="223768"/>
                  </a:lnTo>
                  <a:lnTo>
                    <a:pt x="8425663" y="209245"/>
                  </a:lnTo>
                  <a:lnTo>
                    <a:pt x="8469881" y="194881"/>
                  </a:lnTo>
                  <a:lnTo>
                    <a:pt x="8513401" y="180702"/>
                  </a:lnTo>
                  <a:lnTo>
                    <a:pt x="8556213" y="166735"/>
                  </a:lnTo>
                  <a:lnTo>
                    <a:pt x="8598304" y="153003"/>
                  </a:lnTo>
                  <a:lnTo>
                    <a:pt x="8639663" y="139534"/>
                  </a:lnTo>
                  <a:lnTo>
                    <a:pt x="8680278" y="126353"/>
                  </a:lnTo>
                  <a:lnTo>
                    <a:pt x="8720139" y="113486"/>
                  </a:lnTo>
                  <a:lnTo>
                    <a:pt x="8759233" y="100958"/>
                  </a:lnTo>
                  <a:lnTo>
                    <a:pt x="8797550" y="88795"/>
                  </a:lnTo>
                  <a:lnTo>
                    <a:pt x="8835077" y="77022"/>
                  </a:lnTo>
                  <a:lnTo>
                    <a:pt x="8871804" y="65667"/>
                  </a:lnTo>
                  <a:lnTo>
                    <a:pt x="8942810" y="44308"/>
                  </a:lnTo>
                  <a:lnTo>
                    <a:pt x="9010477" y="24924"/>
                  </a:lnTo>
                  <a:lnTo>
                    <a:pt x="9074713" y="7720"/>
                  </a:lnTo>
                  <a:lnTo>
                    <a:pt x="9105516" y="0"/>
                  </a:lnTo>
                </a:path>
              </a:pathLst>
            </a:custGeom>
            <a:ln w="9524">
              <a:solidFill>
                <a:srgbClr val="10CE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-1348" y="318261"/>
            <a:ext cx="4910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Multiple</a:t>
            </a:r>
            <a:r>
              <a:rPr spc="-50" dirty="0"/>
              <a:t> </a:t>
            </a:r>
            <a:r>
              <a:rPr spc="-5" dirty="0"/>
              <a:t>Choice</a:t>
            </a:r>
            <a:r>
              <a:rPr spc="-45" dirty="0"/>
              <a:t> </a:t>
            </a:r>
            <a:r>
              <a:rPr spc="-5" dirty="0"/>
              <a:t>Questions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75543" y="1032118"/>
            <a:ext cx="6616700" cy="148018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000" spc="-5" dirty="0">
                <a:latin typeface="Times New Roman"/>
                <a:cs typeface="Times New Roman"/>
              </a:rPr>
              <a:t>Note: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Select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most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appropriate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answer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questions:</a:t>
            </a:r>
            <a:endParaRPr sz="2000">
              <a:latin typeface="Times New Roman"/>
              <a:cs typeface="Times New Roman"/>
            </a:endParaRPr>
          </a:p>
          <a:p>
            <a:pPr marL="52705">
              <a:lnSpc>
                <a:spcPts val="1980"/>
              </a:lnSpc>
              <a:spcBef>
                <a:spcPts val="505"/>
              </a:spcBef>
            </a:pPr>
            <a:r>
              <a:rPr sz="1700" spc="-5" dirty="0">
                <a:latin typeface="Times New Roman"/>
                <a:cs typeface="Times New Roman"/>
              </a:rPr>
              <a:t>Which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one</a:t>
            </a:r>
            <a:r>
              <a:rPr sz="1700" spc="-5" dirty="0">
                <a:latin typeface="Times New Roman"/>
                <a:cs typeface="Times New Roman"/>
              </a:rPr>
              <a:t> is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most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important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feature</a:t>
            </a:r>
            <a:r>
              <a:rPr sz="1700" spc="-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5" dirty="0">
                <a:latin typeface="Times New Roman"/>
                <a:cs typeface="Times New Roman"/>
              </a:rPr>
              <a:t> spiral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model?</a:t>
            </a:r>
            <a:endParaRPr sz="1700">
              <a:latin typeface="Times New Roman"/>
              <a:cs typeface="Times New Roman"/>
            </a:endParaRPr>
          </a:p>
          <a:p>
            <a:pPr marL="358775">
              <a:lnSpc>
                <a:spcPts val="1980"/>
              </a:lnSpc>
              <a:tabLst>
                <a:tab pos="4194175" algn="l"/>
              </a:tabLst>
            </a:pPr>
            <a:r>
              <a:rPr sz="1700" dirty="0">
                <a:latin typeface="Times New Roman"/>
                <a:cs typeface="Times New Roman"/>
              </a:rPr>
              <a:t>(a) </a:t>
            </a:r>
            <a:r>
              <a:rPr sz="1700" spc="-5" dirty="0">
                <a:latin typeface="Times New Roman"/>
                <a:cs typeface="Times New Roman"/>
              </a:rPr>
              <a:t>Quality management	</a:t>
            </a:r>
            <a:r>
              <a:rPr sz="1700" dirty="0">
                <a:latin typeface="Times New Roman"/>
                <a:cs typeface="Times New Roman"/>
              </a:rPr>
              <a:t>(b)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Risk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management</a:t>
            </a:r>
            <a:endParaRPr sz="1700">
              <a:latin typeface="Times New Roman"/>
              <a:cs typeface="Times New Roman"/>
            </a:endParaRPr>
          </a:p>
          <a:p>
            <a:pPr marL="52705" marR="57785" indent="305435">
              <a:lnSpc>
                <a:spcPct val="74700"/>
              </a:lnSpc>
              <a:spcBef>
                <a:spcPts val="950"/>
              </a:spcBef>
              <a:tabLst>
                <a:tab pos="4194175" algn="l"/>
              </a:tabLst>
            </a:pPr>
            <a:r>
              <a:rPr sz="1700" dirty="0">
                <a:latin typeface="Times New Roman"/>
                <a:cs typeface="Times New Roman"/>
              </a:rPr>
              <a:t>(c) </a:t>
            </a:r>
            <a:r>
              <a:rPr sz="1700" spc="-5" dirty="0">
                <a:latin typeface="Times New Roman"/>
                <a:cs typeface="Times New Roman"/>
              </a:rPr>
              <a:t>Performance management	</a:t>
            </a:r>
            <a:r>
              <a:rPr sz="1700" dirty="0">
                <a:latin typeface="Times New Roman"/>
                <a:cs typeface="Times New Roman"/>
              </a:rPr>
              <a:t>(d)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Efficiency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management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Most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suitable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for new</a:t>
            </a:r>
            <a:r>
              <a:rPr sz="1700" spc="-5" dirty="0">
                <a:latin typeface="Times New Roman"/>
                <a:cs typeface="Times New Roman"/>
              </a:rPr>
              <a:t> technology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that is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not</a:t>
            </a:r>
            <a:r>
              <a:rPr sz="1700" spc="-5" dirty="0">
                <a:latin typeface="Times New Roman"/>
                <a:cs typeface="Times New Roman"/>
              </a:rPr>
              <a:t> well </a:t>
            </a:r>
            <a:r>
              <a:rPr sz="1700" dirty="0">
                <a:latin typeface="Times New Roman"/>
                <a:cs typeface="Times New Roman"/>
              </a:rPr>
              <a:t>understood</a:t>
            </a:r>
            <a:r>
              <a:rPr sz="1700" spc="-5" dirty="0">
                <a:latin typeface="Times New Roman"/>
                <a:cs typeface="Times New Roman"/>
              </a:rPr>
              <a:t> is: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1909" y="2480822"/>
            <a:ext cx="2820035" cy="541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0"/>
              </a:lnSpc>
              <a:spcBef>
                <a:spcPts val="100"/>
              </a:spcBef>
            </a:pPr>
            <a:r>
              <a:rPr sz="1700" dirty="0">
                <a:latin typeface="Times New Roman"/>
                <a:cs typeface="Times New Roman"/>
              </a:rPr>
              <a:t>(a)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Waterfall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ts val="2030"/>
              </a:lnSpc>
            </a:pPr>
            <a:r>
              <a:rPr sz="1700" dirty="0">
                <a:latin typeface="Times New Roman"/>
                <a:cs typeface="Times New Roman"/>
              </a:rPr>
              <a:t>(c)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Iterative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enhancement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57423" y="2480822"/>
            <a:ext cx="3216275" cy="541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0"/>
              </a:lnSpc>
              <a:spcBef>
                <a:spcPts val="100"/>
              </a:spcBef>
            </a:pPr>
            <a:r>
              <a:rPr sz="1700" dirty="0">
                <a:latin typeface="Times New Roman"/>
                <a:cs typeface="Times New Roman"/>
              </a:rPr>
              <a:t>(b)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RAD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ts val="2030"/>
              </a:lnSpc>
            </a:pPr>
            <a:r>
              <a:rPr sz="1700" dirty="0">
                <a:latin typeface="Times New Roman"/>
                <a:cs typeface="Times New Roman"/>
              </a:rPr>
              <a:t>(d)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Evolutionary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development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1412" y="3029533"/>
            <a:ext cx="6972300" cy="53213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67030" marR="5080" indent="-354965">
              <a:lnSpc>
                <a:spcPts val="1950"/>
              </a:lnSpc>
              <a:spcBef>
                <a:spcPts val="240"/>
              </a:spcBef>
            </a:pPr>
            <a:r>
              <a:rPr sz="1700" spc="-5" dirty="0">
                <a:latin typeface="Times New Roman"/>
                <a:cs typeface="Times New Roman"/>
              </a:rPr>
              <a:t>Statistically, the maximum </a:t>
            </a:r>
            <a:r>
              <a:rPr sz="1700" dirty="0">
                <a:latin typeface="Times New Roman"/>
                <a:cs typeface="Times New Roman"/>
              </a:rPr>
              <a:t>percentage of </a:t>
            </a:r>
            <a:r>
              <a:rPr sz="1700" spc="-5" dirty="0">
                <a:latin typeface="Times New Roman"/>
                <a:cs typeface="Times New Roman"/>
              </a:rPr>
              <a:t>errors </a:t>
            </a:r>
            <a:r>
              <a:rPr sz="1700" dirty="0">
                <a:latin typeface="Times New Roman"/>
                <a:cs typeface="Times New Roman"/>
              </a:rPr>
              <a:t>belong </a:t>
            </a:r>
            <a:r>
              <a:rPr sz="1700" spc="-5" dirty="0">
                <a:latin typeface="Times New Roman"/>
                <a:cs typeface="Times New Roman"/>
              </a:rPr>
              <a:t>to the </a:t>
            </a:r>
            <a:r>
              <a:rPr sz="1700" dirty="0">
                <a:latin typeface="Times New Roman"/>
                <a:cs typeface="Times New Roman"/>
              </a:rPr>
              <a:t>following phase of </a:t>
            </a:r>
            <a:r>
              <a:rPr sz="1700" spc="-409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SDLC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1909" y="3446765"/>
            <a:ext cx="1541780" cy="541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0"/>
              </a:lnSpc>
              <a:spcBef>
                <a:spcPts val="100"/>
              </a:spcBef>
            </a:pPr>
            <a:r>
              <a:rPr sz="1700" dirty="0">
                <a:latin typeface="Times New Roman"/>
                <a:cs typeface="Times New Roman"/>
              </a:rPr>
              <a:t>(a)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Coding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ts val="2035"/>
              </a:lnSpc>
            </a:pPr>
            <a:r>
              <a:rPr sz="1700" dirty="0">
                <a:latin typeface="Times New Roman"/>
                <a:cs typeface="Times New Roman"/>
              </a:rPr>
              <a:t>(c)</a:t>
            </a:r>
            <a:r>
              <a:rPr sz="1700" spc="-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Specifications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57421" y="3446765"/>
            <a:ext cx="2810510" cy="541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30"/>
              </a:lnSpc>
              <a:spcBef>
                <a:spcPts val="100"/>
              </a:spcBef>
            </a:pPr>
            <a:r>
              <a:rPr sz="1700" dirty="0">
                <a:latin typeface="Times New Roman"/>
                <a:cs typeface="Times New Roman"/>
              </a:rPr>
              <a:t>(b)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Design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ts val="2035"/>
              </a:lnSpc>
            </a:pPr>
            <a:r>
              <a:rPr sz="1700" dirty="0">
                <a:latin typeface="Times New Roman"/>
                <a:cs typeface="Times New Roman"/>
              </a:rPr>
              <a:t>(d)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Installation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and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maintenance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1980" y="3954521"/>
            <a:ext cx="6059170" cy="1047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>
              <a:lnSpc>
                <a:spcPts val="2020"/>
              </a:lnSpc>
              <a:spcBef>
                <a:spcPts val="100"/>
              </a:spcBef>
            </a:pPr>
            <a:r>
              <a:rPr sz="1700" spc="-5" dirty="0">
                <a:latin typeface="Times New Roman"/>
                <a:cs typeface="Times New Roman"/>
              </a:rPr>
              <a:t>Which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phase</a:t>
            </a:r>
            <a:r>
              <a:rPr sz="1700" spc="-5" dirty="0">
                <a:latin typeface="Times New Roman"/>
                <a:cs typeface="Times New Roman"/>
              </a:rPr>
              <a:t> is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not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available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in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software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life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cycle?</a:t>
            </a:r>
            <a:endParaRPr sz="1700">
              <a:latin typeface="Times New Roman"/>
              <a:cs typeface="Times New Roman"/>
            </a:endParaRPr>
          </a:p>
          <a:p>
            <a:pPr marL="372110">
              <a:lnSpc>
                <a:spcPts val="2020"/>
              </a:lnSpc>
              <a:tabLst>
                <a:tab pos="4207510" algn="l"/>
              </a:tabLst>
            </a:pPr>
            <a:r>
              <a:rPr sz="1700" dirty="0">
                <a:latin typeface="Times New Roman"/>
                <a:cs typeface="Times New Roman"/>
              </a:rPr>
              <a:t>(a) </a:t>
            </a:r>
            <a:r>
              <a:rPr sz="1700" spc="-5" dirty="0">
                <a:latin typeface="Times New Roman"/>
                <a:cs typeface="Times New Roman"/>
              </a:rPr>
              <a:t>Coding	</a:t>
            </a:r>
            <a:r>
              <a:rPr sz="1700" dirty="0">
                <a:latin typeface="Times New Roman"/>
                <a:cs typeface="Times New Roman"/>
              </a:rPr>
              <a:t>(b)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Testing</a:t>
            </a:r>
            <a:endParaRPr sz="1700">
              <a:latin typeface="Times New Roman"/>
              <a:cs typeface="Times New Roman"/>
            </a:endParaRPr>
          </a:p>
          <a:p>
            <a:pPr marL="372110">
              <a:lnSpc>
                <a:spcPts val="1780"/>
              </a:lnSpc>
              <a:spcBef>
                <a:spcPts val="434"/>
              </a:spcBef>
              <a:tabLst>
                <a:tab pos="4207510" algn="l"/>
              </a:tabLst>
            </a:pPr>
            <a:r>
              <a:rPr sz="1700" dirty="0">
                <a:latin typeface="Times New Roman"/>
                <a:cs typeface="Times New Roman"/>
              </a:rPr>
              <a:t>(c) </a:t>
            </a:r>
            <a:r>
              <a:rPr sz="1700" spc="-5" dirty="0">
                <a:latin typeface="Times New Roman"/>
                <a:cs typeface="Times New Roman"/>
              </a:rPr>
              <a:t>Maintenance	</a:t>
            </a:r>
            <a:r>
              <a:rPr sz="1700" dirty="0">
                <a:latin typeface="Times New Roman"/>
                <a:cs typeface="Times New Roman"/>
              </a:rPr>
              <a:t>(d)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Abstraction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ts val="1780"/>
              </a:lnSpc>
            </a:pP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development</a:t>
            </a:r>
            <a:r>
              <a:rPr sz="1700" spc="-5" dirty="0">
                <a:latin typeface="Times New Roman"/>
                <a:cs typeface="Times New Roman"/>
              </a:rPr>
              <a:t> is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supposed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to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proceed</a:t>
            </a:r>
            <a:r>
              <a:rPr sz="1700" spc="-5" dirty="0">
                <a:latin typeface="Times New Roman"/>
                <a:cs typeface="Times New Roman"/>
              </a:rPr>
              <a:t> linearly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through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spc="-1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phase</a:t>
            </a:r>
            <a:r>
              <a:rPr sz="1700" spc="-5" dirty="0">
                <a:latin typeface="Times New Roman"/>
                <a:cs typeface="Times New Roman"/>
              </a:rPr>
              <a:t> in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1909" y="4916126"/>
            <a:ext cx="1931035" cy="6540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700" dirty="0">
                <a:latin typeface="Times New Roman"/>
                <a:cs typeface="Times New Roman"/>
              </a:rPr>
              <a:t>(a)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Spiral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700" dirty="0">
                <a:latin typeface="Times New Roman"/>
                <a:cs typeface="Times New Roman"/>
              </a:rPr>
              <a:t>(c)</a:t>
            </a:r>
            <a:r>
              <a:rPr sz="1700" spc="-4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Prototyping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57421" y="4916126"/>
            <a:ext cx="1917700" cy="6540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700" dirty="0">
                <a:latin typeface="Times New Roman"/>
                <a:cs typeface="Times New Roman"/>
              </a:rPr>
              <a:t>(b)</a:t>
            </a:r>
            <a:r>
              <a:rPr sz="1700" spc="-3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Waterfall</a:t>
            </a:r>
            <a:r>
              <a:rPr sz="1700" spc="-3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model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700" dirty="0">
                <a:latin typeface="Times New Roman"/>
                <a:cs typeface="Times New Roman"/>
              </a:rPr>
              <a:t>(d)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None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of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the</a:t>
            </a:r>
            <a:r>
              <a:rPr sz="1700" spc="-2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above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3798</Words>
  <Application>Microsoft Office PowerPoint</Application>
  <PresentationFormat>Custom</PresentationFormat>
  <Paragraphs>946</Paragraphs>
  <Slides>91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Office Theme</vt:lpstr>
      <vt:lpstr>Introduction to software engineering</vt:lpstr>
      <vt:lpstr>Objectives</vt:lpstr>
      <vt:lpstr>Software Engineering</vt:lpstr>
      <vt:lpstr>Evolution of Design Techniques</vt:lpstr>
      <vt:lpstr>Evolution of Other Software Engineering  Techniques</vt:lpstr>
      <vt:lpstr>Differences Between the Exploratory Style and  Modern Software Development Practices</vt:lpstr>
      <vt:lpstr>Differences Between the Exploratory Style and  Modern Software Development Practices  (CONT.)</vt:lpstr>
      <vt:lpstr>Software Product</vt:lpstr>
      <vt:lpstr>Programs versus Software Products</vt:lpstr>
      <vt:lpstr>The software process</vt:lpstr>
      <vt:lpstr>Software Life Cycle</vt:lpstr>
      <vt:lpstr>Life Cycle Model</vt:lpstr>
      <vt:lpstr>Life Cycle Model (CONT.)</vt:lpstr>
      <vt:lpstr>Why Model Life Cycle ?</vt:lpstr>
      <vt:lpstr>Why Model Life Cycle ?</vt:lpstr>
      <vt:lpstr>Generic software process models</vt:lpstr>
      <vt:lpstr>Various stages in software process</vt:lpstr>
      <vt:lpstr>Feasibility Study</vt:lpstr>
      <vt:lpstr>Activities during Feasibility Study</vt:lpstr>
      <vt:lpstr>Activities during Feasibility Study</vt:lpstr>
      <vt:lpstr>Requirements Analysis and Specification</vt:lpstr>
      <vt:lpstr>Goals of Requirements Analysis</vt:lpstr>
      <vt:lpstr>Requirements Gathering</vt:lpstr>
      <vt:lpstr>Requirements Analysis (CONT.)</vt:lpstr>
      <vt:lpstr>Requirements Analysis (CONT.)</vt:lpstr>
      <vt:lpstr>Design</vt:lpstr>
      <vt:lpstr>Traditional Design Approach</vt:lpstr>
      <vt:lpstr>Structured Analysis Activity</vt:lpstr>
      <vt:lpstr>Structured Analysis (CONT.)</vt:lpstr>
      <vt:lpstr>Structured Design</vt:lpstr>
      <vt:lpstr>Object Oriented Design</vt:lpstr>
      <vt:lpstr>Object Oriented Design (CONT.)</vt:lpstr>
      <vt:lpstr>Implementation</vt:lpstr>
      <vt:lpstr>Implementation (CONT.)</vt:lpstr>
      <vt:lpstr>Integration and System Testing</vt:lpstr>
      <vt:lpstr>Integration and System Testing</vt:lpstr>
      <vt:lpstr>System Testing</vt:lpstr>
      <vt:lpstr>Maintenance</vt:lpstr>
      <vt:lpstr>Maintenance (CONT.)</vt:lpstr>
      <vt:lpstr>Build &amp; Fix Model</vt:lpstr>
      <vt:lpstr>Build &amp; Fix Model</vt:lpstr>
      <vt:lpstr>Classical Waterfall Model</vt:lpstr>
      <vt:lpstr>Waterfall model</vt:lpstr>
      <vt:lpstr>Waterfall Strengths</vt:lpstr>
      <vt:lpstr>Waterfall Deficiencies</vt:lpstr>
      <vt:lpstr>When to use the Waterfall Model</vt:lpstr>
      <vt:lpstr>V-Shaped SDLC Model</vt:lpstr>
      <vt:lpstr>V-Shaped Strengths</vt:lpstr>
      <vt:lpstr>V-Shaped Weaknesses</vt:lpstr>
      <vt:lpstr>Prototyping Model</vt:lpstr>
      <vt:lpstr>Prototyping Model (CONT.)</vt:lpstr>
      <vt:lpstr>Prototyping Model (CONT.)</vt:lpstr>
      <vt:lpstr>Evolutionary development</vt:lpstr>
      <vt:lpstr>Evolutionary development</vt:lpstr>
      <vt:lpstr>Characteristics of Evolutionary Development</vt:lpstr>
      <vt:lpstr>Evolutionary development</vt:lpstr>
      <vt:lpstr>Incremental Development</vt:lpstr>
      <vt:lpstr>Incremental Development – Version I</vt:lpstr>
      <vt:lpstr>Incremental Development –Advantages</vt:lpstr>
      <vt:lpstr>Incremental Development – Problems</vt:lpstr>
      <vt:lpstr>Incremental means adding, iterative means  reworking</vt:lpstr>
      <vt:lpstr>Incremental &amp; iterative - summary</vt:lpstr>
      <vt:lpstr>The Rapid Application Development  (RAD) Model</vt:lpstr>
      <vt:lpstr>The Rapid Application Development  (RAD) Model</vt:lpstr>
      <vt:lpstr>The Rapid Application Development  (RAD) Model</vt:lpstr>
      <vt:lpstr>Spiral development</vt:lpstr>
      <vt:lpstr>Spiral model of the software process</vt:lpstr>
      <vt:lpstr>Spiral Model Strengths</vt:lpstr>
      <vt:lpstr>Spiral Model Weaknesses</vt:lpstr>
      <vt:lpstr>When to use Spiral Model</vt:lpstr>
      <vt:lpstr>Agile Methods</vt:lpstr>
      <vt:lpstr>Project Failure – the trigger for Agility</vt:lpstr>
      <vt:lpstr>Agile Development</vt:lpstr>
      <vt:lpstr>What is an Agile method? (1)</vt:lpstr>
      <vt:lpstr>What is an agile method? (2)</vt:lpstr>
      <vt:lpstr>What is an agile method? (3)</vt:lpstr>
      <vt:lpstr>PowerPoint Presentation</vt:lpstr>
      <vt:lpstr>What are the Agile Methodologies?</vt:lpstr>
      <vt:lpstr>XP Practices</vt:lpstr>
      <vt:lpstr>How Scrum Works?</vt:lpstr>
      <vt:lpstr>Comparison of Different Life Cycle Models</vt:lpstr>
      <vt:lpstr>Comparison of Different Life Cycle Models  (CONT.)</vt:lpstr>
      <vt:lpstr>Selection of a Life Cycle Model</vt:lpstr>
      <vt:lpstr>Based On Characteristics Of Requirements</vt:lpstr>
      <vt:lpstr>Based On Status Of Development Team</vt:lpstr>
      <vt:lpstr>Based On User’s Participation</vt:lpstr>
      <vt:lpstr>Based On Type Of project With Associated Risk</vt:lpstr>
      <vt:lpstr>Multiple Choice Questions</vt:lpstr>
      <vt:lpstr>Multiple Choice Questions</vt:lpstr>
      <vt:lpstr>Multiple Choice Questions</vt:lpstr>
      <vt:lpstr>Multiple Choice 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engineering</dc:title>
  <dc:creator>prashant raj</dc:creator>
  <cp:lastModifiedBy>Prashant Raj</cp:lastModifiedBy>
  <cp:revision>1</cp:revision>
  <dcterms:created xsi:type="dcterms:W3CDTF">2022-09-22T06:41:38Z</dcterms:created>
  <dcterms:modified xsi:type="dcterms:W3CDTF">2022-09-22T06:44:14Z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